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12192000" cy="6858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-533" y="-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46531" y="457200"/>
            <a:ext cx="3703320" cy="94615"/>
          </a:xfrm>
          <a:custGeom>
            <a:avLst/>
            <a:gdLst/>
            <a:ahLst/>
            <a:cxnLst/>
            <a:rect l="l" t="t" r="r" b="b"/>
            <a:pathLst>
              <a:path w="3703320" h="94615">
                <a:moveTo>
                  <a:pt x="3703320" y="0"/>
                </a:moveTo>
                <a:lnTo>
                  <a:pt x="0" y="0"/>
                </a:lnTo>
                <a:lnTo>
                  <a:pt x="0" y="94487"/>
                </a:lnTo>
                <a:lnTo>
                  <a:pt x="3703320" y="94487"/>
                </a:lnTo>
                <a:lnTo>
                  <a:pt x="3703320" y="0"/>
                </a:lnTo>
                <a:close/>
              </a:path>
            </a:pathLst>
          </a:custGeom>
          <a:solidFill>
            <a:srgbClr val="1A315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8042147" y="454151"/>
            <a:ext cx="3703320" cy="97790"/>
          </a:xfrm>
          <a:custGeom>
            <a:avLst/>
            <a:gdLst/>
            <a:ahLst/>
            <a:cxnLst/>
            <a:rect l="l" t="t" r="r" b="b"/>
            <a:pathLst>
              <a:path w="3703320" h="97790">
                <a:moveTo>
                  <a:pt x="3703320" y="0"/>
                </a:moveTo>
                <a:lnTo>
                  <a:pt x="0" y="0"/>
                </a:lnTo>
                <a:lnTo>
                  <a:pt x="0" y="97536"/>
                </a:lnTo>
                <a:lnTo>
                  <a:pt x="3703320" y="97536"/>
                </a:lnTo>
                <a:lnTo>
                  <a:pt x="3703320" y="0"/>
                </a:lnTo>
                <a:close/>
              </a:path>
            </a:pathLst>
          </a:custGeom>
          <a:solidFill>
            <a:srgbClr val="959FA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241291" y="457200"/>
            <a:ext cx="3703320" cy="91440"/>
          </a:xfrm>
          <a:custGeom>
            <a:avLst/>
            <a:gdLst/>
            <a:ahLst/>
            <a:cxnLst/>
            <a:rect l="l" t="t" r="r" b="b"/>
            <a:pathLst>
              <a:path w="3703320" h="91440">
                <a:moveTo>
                  <a:pt x="3703319" y="0"/>
                </a:moveTo>
                <a:lnTo>
                  <a:pt x="0" y="0"/>
                </a:lnTo>
                <a:lnTo>
                  <a:pt x="0" y="91439"/>
                </a:lnTo>
                <a:lnTo>
                  <a:pt x="3703319" y="91439"/>
                </a:lnTo>
                <a:lnTo>
                  <a:pt x="3703319" y="0"/>
                </a:lnTo>
                <a:close/>
              </a:path>
            </a:pathLst>
          </a:custGeom>
          <a:solidFill>
            <a:srgbClr val="459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40436" y="614172"/>
            <a:ext cx="11311127" cy="11906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0" i="0">
                <a:solidFill>
                  <a:schemeClr val="bg1"/>
                </a:solidFill>
                <a:latin typeface="Corbel"/>
                <a:cs typeface="Corbe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0026" y="2302869"/>
            <a:ext cx="11251946" cy="377697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435192/767eb7b01656f33e269abd53dbcdbf08d61b273c/#dst100010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439309/c2b2d8185c0a6e95fd5e5cbd2eec34b4445cf314/#dst100016" TargetMode="External"/><Relationship Id="rId2" Type="http://schemas.openxmlformats.org/officeDocument/2006/relationships/hyperlink" Target="http://www.consultant.ru/document/cons_doc_LAW_435192/767eb7b01656f33e269abd53dbcdbf08d61b273c/#dst10001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435192/" TargetMode="External"/><Relationship Id="rId2" Type="http://schemas.openxmlformats.org/officeDocument/2006/relationships/hyperlink" Target="http://www.consultant.ru/document/cons_doc_LAW_435190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consultant.ru/document/cons_doc_LAW_435191/0aa6cadfaf3eaf5f75a4c767a869f65a57d05b46/#dst100010" TargetMode="External"/><Relationship Id="rId4" Type="http://schemas.openxmlformats.org/officeDocument/2006/relationships/hyperlink" Target="http://www.consultant.ru/document/cons_doc_LAW_435191/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426546/f09facf766fbeec182d89af9e7628dab70844966/#dst4" TargetMode="External"/><Relationship Id="rId2" Type="http://schemas.openxmlformats.org/officeDocument/2006/relationships/hyperlink" Target="http://www.consultant.ru/document/cons_doc_LAW_435191/9ac1f817129df43ce66fa2239c273acbd7c33d0b/#dst102750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consultant.ru/document/cons_doc_LAW_435191/0aa6cadfaf3eaf5f75a4c767a869f65a57d05b46/#dst100010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372537/ea5d7777caea0f829ef088881c72c46bf592482c/#dst100011" TargetMode="External"/><Relationship Id="rId2" Type="http://schemas.openxmlformats.org/officeDocument/2006/relationships/hyperlink" Target="http://www.consultant.ru/document/cons_doc_LAW_439310/ea5d7777caea0f829ef088881c72c46bf592482c/#dst100014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document/cons_doc_LAW_440020/38e6fc208f73b94f1595dbebf3aafb62c3f41281/#dst772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440020/38e6fc208f73b94f1595dbebf3aafb62c3f41281/#dst771" TargetMode="External"/><Relationship Id="rId2" Type="http://schemas.openxmlformats.org/officeDocument/2006/relationships/hyperlink" Target="http://www.consultant.ru/document/cons_doc_LAW_440020/b819c620a8c698de35861ad4c9d9696ee0c3ee7a/#dst10001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consultant.ru/document/cons_doc_LAW_440020/38e6fc208f73b94f1595dbebf3aafb62c3f41281/#dst772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439309/c2b2d8185c0a6e95fd5e5cbd2eec34b4445cf314/#dst100016" TargetMode="External"/><Relationship Id="rId2" Type="http://schemas.openxmlformats.org/officeDocument/2006/relationships/hyperlink" Target="http://www.consultant.ru/document/cons_doc_LAW_439310/ea5d7777caea0f829ef088881c72c46bf592482c/#dst100014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://www.consultant.ru/document/cons_doc_LAW_426546/f09facf766fbeec182d89af9e7628dab70844966/#dst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2667000"/>
            <a:ext cx="10744200" cy="17774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343025" algn="ctr">
              <a:lnSpc>
                <a:spcPct val="100000"/>
              </a:lnSpc>
              <a:spcBef>
                <a:spcPts val="100"/>
              </a:spcBef>
            </a:pPr>
            <a:r>
              <a:rPr lang="ru-RU" sz="36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sz="36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ВВЕДЕНИЕ</a:t>
            </a:r>
            <a:r>
              <a:rPr sz="3600" b="1" spc="-13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ОБНОВЛЁННЫХ</a:t>
            </a:r>
            <a:r>
              <a:rPr sz="3600" b="1" spc="-1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ФГОС</a:t>
            </a:r>
            <a:r>
              <a:rPr sz="36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b="1" spc="-1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spc="-1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sz="3600" b="1" spc="-12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ФООП </a:t>
            </a:r>
            <a:r>
              <a:rPr sz="3600" b="1" spc="-70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sz="3600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spc="-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2023-2024</a:t>
            </a:r>
            <a:r>
              <a:rPr sz="3600" b="1" spc="-6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УЧЕБНОМ</a:t>
            </a:r>
            <a:r>
              <a:rPr sz="36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3600" b="1" spc="-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endParaRPr sz="36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algn="ctr">
              <a:lnSpc>
                <a:spcPct val="100000"/>
              </a:lnSpc>
              <a:spcBef>
                <a:spcPts val="825"/>
              </a:spcBef>
            </a:pPr>
            <a:r>
              <a:rPr sz="16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ОБЗОР</a:t>
            </a:r>
            <a:r>
              <a:rPr sz="1600" b="1" spc="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МЕТОДИЧЕСКИХ</a:t>
            </a:r>
            <a:r>
              <a:rPr sz="1600" b="1" spc="6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РЕКОМЕНДАЦИЙ</a:t>
            </a:r>
            <a:r>
              <a:rPr sz="1600" b="1" spc="7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МИНПРОСВЕЩЕНИЯ</a:t>
            </a:r>
            <a:r>
              <a:rPr sz="1600" b="1" spc="4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6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РОССИИ</a:t>
            </a:r>
            <a:r>
              <a:rPr sz="1600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sz="1600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sz="18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ПИСЬМО</a:t>
            </a:r>
            <a:r>
              <a:rPr sz="1800" b="1" spc="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22.05.2023</a:t>
            </a:r>
            <a:r>
              <a:rPr sz="1800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sz="1800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sz="18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03-870</a:t>
            </a:r>
            <a:r>
              <a:rPr sz="1800" b="1" spc="-5" dirty="0">
                <a:solidFill>
                  <a:srgbClr val="4590B8"/>
                </a:solidFill>
                <a:latin typeface="Calibri"/>
                <a:cs typeface="Calibri"/>
              </a:rPr>
              <a:t>)</a:t>
            </a:r>
            <a:endParaRPr sz="1800" b="1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59993" y="2416302"/>
            <a:ext cx="10745470" cy="31750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8770" marR="356235" indent="-306705">
              <a:lnSpc>
                <a:spcPct val="105000"/>
              </a:lnSpc>
              <a:spcBef>
                <a:spcPts val="10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случае,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если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2022/23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учебном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году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планом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предусматривалось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5" dirty="0">
                <a:latin typeface="Times New Roman"/>
                <a:cs typeface="Times New Roman"/>
              </a:rPr>
              <a:t> предмета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"Основы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духовно-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нравственной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культуры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народов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России"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5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(один </a:t>
            </a:r>
            <a:r>
              <a:rPr sz="1500" spc="-5" dirty="0">
                <a:latin typeface="Times New Roman"/>
                <a:cs typeface="Times New Roman"/>
              </a:rPr>
              <a:t>час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неделю),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то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2023/24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году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6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классе на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изучение 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ОДНКНР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достаточно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отводить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один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-10" dirty="0">
                <a:latin typeface="Times New Roman"/>
                <a:cs typeface="Times New Roman"/>
              </a:rPr>
              <a:t> неделю,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предусмотренный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федеральным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учебным </a:t>
            </a:r>
            <a:r>
              <a:rPr sz="1500" spc="-10" dirty="0">
                <a:latin typeface="Times New Roman"/>
                <a:cs typeface="Times New Roman"/>
              </a:rPr>
              <a:t>планом.</a:t>
            </a:r>
            <a:endParaRPr sz="1500" dirty="0">
              <a:latin typeface="Times New Roman"/>
              <a:cs typeface="Times New Roman"/>
            </a:endParaRPr>
          </a:p>
          <a:p>
            <a:pPr marL="318770" marR="10795" indent="-306705">
              <a:lnSpc>
                <a:spcPct val="105000"/>
              </a:lnSpc>
              <a:spcBef>
                <a:spcPts val="110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случае,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если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2022/23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году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образовательной </a:t>
            </a:r>
            <a:r>
              <a:rPr sz="1500" spc="-5" dirty="0">
                <a:latin typeface="Times New Roman"/>
                <a:cs typeface="Times New Roman"/>
              </a:rPr>
              <a:t>организации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не реализовывалось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преподавание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5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 </a:t>
            </a:r>
            <a:r>
              <a:rPr sz="1500" spc="-5" dirty="0">
                <a:latin typeface="Times New Roman"/>
                <a:cs typeface="Times New Roman"/>
              </a:rPr>
              <a:t> предмета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"Основы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духовно-нравственной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культуры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народов </a:t>
            </a:r>
            <a:r>
              <a:rPr sz="1500" spc="-5" dirty="0">
                <a:latin typeface="Times New Roman"/>
                <a:cs typeface="Times New Roman"/>
              </a:rPr>
              <a:t>России"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при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внедрении</a:t>
            </a:r>
            <a:r>
              <a:rPr sz="1500" spc="20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ФОП</a:t>
            </a:r>
            <a:r>
              <a:rPr sz="1500" u="sng" spc="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ООО</a:t>
            </a:r>
            <a:r>
              <a:rPr sz="1500" spc="30" dirty="0">
                <a:solidFill>
                  <a:srgbClr val="828282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целесообразно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предусмотреть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плане </a:t>
            </a:r>
            <a:r>
              <a:rPr sz="1500" dirty="0">
                <a:latin typeface="Times New Roman"/>
                <a:cs typeface="Times New Roman"/>
              </a:rPr>
              <a:t>6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класса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помимо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одного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часа,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предусмотренного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федеральным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учебным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планом,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дополнительно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один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неделю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рамках внеурочной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деятельности на </a:t>
            </a:r>
            <a:r>
              <a:rPr sz="1500" dirty="0">
                <a:latin typeface="Times New Roman"/>
                <a:cs typeface="Times New Roman"/>
              </a:rPr>
              <a:t>освоение </a:t>
            </a:r>
            <a:r>
              <a:rPr sz="1500" spc="-10" dirty="0">
                <a:latin typeface="Times New Roman"/>
                <a:cs typeface="Times New Roman"/>
              </a:rPr>
              <a:t>образовательной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программы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учебному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предмету</a:t>
            </a:r>
            <a:r>
              <a:rPr sz="1500" spc="-5" dirty="0">
                <a:latin typeface="Times New Roman"/>
                <a:cs typeface="Times New Roman"/>
              </a:rPr>
              <a:t> "Основы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духовно-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нравственной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культуры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народов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России"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за</a:t>
            </a:r>
            <a:r>
              <a:rPr sz="1500" dirty="0">
                <a:latin typeface="Times New Roman"/>
                <a:cs typeface="Times New Roman"/>
              </a:rPr>
              <a:t> 5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- 6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классы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течение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одного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года.</a:t>
            </a:r>
            <a:endParaRPr sz="1500" dirty="0">
              <a:latin typeface="Times New Roman"/>
              <a:cs typeface="Times New Roman"/>
            </a:endParaRPr>
          </a:p>
          <a:p>
            <a:pPr marL="318770" marR="357505" indent="-306705">
              <a:lnSpc>
                <a:spcPct val="105300"/>
              </a:lnSpc>
              <a:spcBef>
                <a:spcPts val="109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Учебники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учебному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предмету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"ОДНКНР"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включены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новый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65" dirty="0">
                <a:latin typeface="Times New Roman"/>
                <a:cs typeface="Times New Roman"/>
              </a:rPr>
              <a:t>ФПУ,</a:t>
            </a:r>
            <a:r>
              <a:rPr sz="1500" dirty="0">
                <a:latin typeface="Times New Roman"/>
                <a:cs typeface="Times New Roman"/>
              </a:rPr>
              <a:t> при</a:t>
            </a:r>
            <a:r>
              <a:rPr sz="1500" spc="-10" dirty="0">
                <a:latin typeface="Times New Roman"/>
                <a:cs typeface="Times New Roman"/>
              </a:rPr>
              <a:t> этом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указанной </a:t>
            </a:r>
            <a:r>
              <a:rPr sz="1500" spc="-15" dirty="0">
                <a:latin typeface="Times New Roman"/>
                <a:cs typeface="Times New Roman"/>
              </a:rPr>
              <a:t>линейкой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могут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воспользоваться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только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6,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7 и 8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класс.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Учебники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"ОДНКНР"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для</a:t>
            </a:r>
            <a:r>
              <a:rPr sz="1500" dirty="0">
                <a:latin typeface="Times New Roman"/>
                <a:cs typeface="Times New Roman"/>
              </a:rPr>
              <a:t> 5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класса</a:t>
            </a:r>
            <a:r>
              <a:rPr sz="1500" spc="-10" dirty="0">
                <a:latin typeface="Times New Roman"/>
                <a:cs typeface="Times New Roman"/>
              </a:rPr>
              <a:t> имеют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предельный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срок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использования</a:t>
            </a:r>
            <a:r>
              <a:rPr sz="1500" dirty="0">
                <a:latin typeface="Times New Roman"/>
                <a:cs typeface="Times New Roman"/>
              </a:rPr>
              <a:t> до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31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августа</a:t>
            </a:r>
            <a:r>
              <a:rPr sz="1500" dirty="0">
                <a:latin typeface="Times New Roman"/>
                <a:cs typeface="Times New Roman"/>
              </a:rPr>
              <a:t> 2023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90" dirty="0">
                <a:latin typeface="Times New Roman"/>
                <a:cs typeface="Times New Roman"/>
              </a:rPr>
              <a:t>г.</a:t>
            </a:r>
            <a:endParaRPr sz="1500" dirty="0">
              <a:latin typeface="Times New Roman"/>
              <a:cs typeface="Times New Roman"/>
            </a:endParaRPr>
          </a:p>
          <a:p>
            <a:pPr marL="318770" marR="5080" indent="-306705">
              <a:lnSpc>
                <a:spcPts val="1580"/>
              </a:lnSpc>
              <a:spcBef>
                <a:spcPts val="53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Вместе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с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тем</a:t>
            </a:r>
            <a:r>
              <a:rPr sz="1500" b="1" spc="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подготовлены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новые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учебники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по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учебному предмету</a:t>
            </a:r>
            <a:r>
              <a:rPr sz="1500" b="1" spc="2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"ОДНКНР"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для</a:t>
            </a:r>
            <a:r>
              <a:rPr sz="1500" b="1" spc="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5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и 6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классов.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В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настоящий</a:t>
            </a:r>
            <a:r>
              <a:rPr sz="15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момент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Минпросвещения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России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прорабатывает</a:t>
            </a:r>
            <a:r>
              <a:rPr sz="1500" b="1" spc="-4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вопрос</a:t>
            </a:r>
            <a:r>
              <a:rPr sz="15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о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возможности</a:t>
            </a:r>
            <a:r>
              <a:rPr sz="15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использования</a:t>
            </a:r>
            <a:r>
              <a:rPr sz="1500" b="1" spc="-3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данных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учебников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в</a:t>
            </a:r>
            <a:r>
              <a:rPr sz="1500" b="1" spc="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новом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учебном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45" dirty="0">
                <a:solidFill>
                  <a:srgbClr val="122547"/>
                </a:solidFill>
                <a:latin typeface="Times New Roman"/>
                <a:cs typeface="Times New Roman"/>
              </a:rPr>
              <a:t>году.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9992" y="990600"/>
            <a:ext cx="106938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marR="269875" lvl="0" algn="ctr"/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УЧЕБНОМУ</a:t>
            </a:r>
            <a:r>
              <a:rPr lang="ru-RU" b="1" spc="5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ПРЕДМЕТУ</a:t>
            </a:r>
            <a:r>
              <a:rPr lang="ru-RU" b="1" spc="6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"ОДНКНР"</a:t>
            </a:r>
            <a:r>
              <a:rPr lang="ru-RU" b="1" spc="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УЧЕБНОМ</a:t>
            </a:r>
            <a:r>
              <a:rPr lang="ru-RU" b="1" spc="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ПЛАНЕ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ООО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ОБРАЗОВАТЕЛЬНОЙ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ОРГАНИЗАЦИИ</a:t>
            </a:r>
            <a:r>
              <a:rPr lang="ru-RU" b="1" spc="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БЫЛО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ОТВЕДЕНО</a:t>
            </a:r>
            <a:r>
              <a:rPr lang="ru-RU" b="1" spc="5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spc="-30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spc="-16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ЧАСУ</a:t>
            </a:r>
            <a:r>
              <a:rPr lang="ru-RU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УРОВЕНЬ</a:t>
            </a:r>
            <a:r>
              <a:rPr lang="ru-RU" b="1" spc="5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(ТОЛЬКО</a:t>
            </a:r>
            <a:r>
              <a:rPr lang="ru-RU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КЛАССЕ).</a:t>
            </a:r>
            <a:r>
              <a:rPr lang="ru-RU" b="1" spc="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u="sng" spc="-10" dirty="0">
                <a:solidFill>
                  <a:srgbClr val="C00000"/>
                </a:solidFill>
                <a:uFill>
                  <a:solidFill>
                    <a:srgbClr val="828282"/>
                  </a:solidFill>
                </a:uFill>
                <a:latin typeface="Times New Roman" pitchFamily="18" charset="0"/>
                <a:cs typeface="Times New Roman" pitchFamily="18" charset="0"/>
                <a:hlinkClick r:id="rId2"/>
              </a:rPr>
              <a:t>ФОП</a:t>
            </a:r>
            <a:r>
              <a:rPr lang="ru-RU" b="1" u="sng" spc="-15" dirty="0">
                <a:solidFill>
                  <a:srgbClr val="C00000"/>
                </a:solidFill>
                <a:uFill>
                  <a:solidFill>
                    <a:srgbClr val="828282"/>
                  </a:solidFill>
                </a:uFill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b="1" u="sng" spc="-10" dirty="0">
                <a:solidFill>
                  <a:srgbClr val="C00000"/>
                </a:solidFill>
                <a:uFill>
                  <a:solidFill>
                    <a:srgbClr val="828282"/>
                  </a:solidFill>
                </a:uFill>
                <a:latin typeface="Times New Roman" pitchFamily="18" charset="0"/>
                <a:cs typeface="Times New Roman" pitchFamily="18" charset="0"/>
                <a:hlinkClick r:id="rId2"/>
              </a:rPr>
              <a:t>ООО</a:t>
            </a:r>
            <a:r>
              <a:rPr lang="ru-RU" b="1" spc="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hlinkClick r:id="rId2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ПРЕДУСМОТРЕНО</a:t>
            </a:r>
            <a:r>
              <a:rPr lang="ru-RU" b="1" spc="7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b="1" spc="-1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ЧАСА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(5</a:t>
            </a:r>
            <a:r>
              <a:rPr lang="ru-RU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КЛАССЫ).</a:t>
            </a:r>
            <a:r>
              <a:rPr lang="ru-RU" b="1" spc="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КЛАССАХ,</a:t>
            </a:r>
            <a:r>
              <a:rPr lang="ru-RU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6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ГДЕ </a:t>
            </a:r>
            <a:r>
              <a:rPr lang="ru-RU" b="1" spc="-5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ЭТОТ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ПРЕДМЕТ</a:t>
            </a:r>
            <a:r>
              <a:rPr lang="ru-RU" b="1" spc="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ИЗУЧАЛСЯ</a:t>
            </a:r>
            <a:r>
              <a:rPr lang="ru-RU" b="1" spc="-8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ТОЛЬКО</a:t>
            </a:r>
            <a:r>
              <a:rPr lang="ru-RU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spc="-17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ЧАС,</a:t>
            </a:r>
            <a:r>
              <a:rPr lang="ru-RU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НАДО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ДОБАВЛЯТЬ</a:t>
            </a:r>
            <a:r>
              <a:rPr lang="ru-RU" b="1" spc="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УЧЕБНЫЙ</a:t>
            </a:r>
            <a:r>
              <a:rPr lang="ru-RU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ЕЩЕ</a:t>
            </a:r>
            <a:r>
              <a:rPr lang="ru-RU" b="1" spc="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b="1" spc="-17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ЧАС?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272897" y="2040382"/>
            <a:ext cx="11468100" cy="46987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455930" indent="-306705">
              <a:lnSpc>
                <a:spcPct val="105300"/>
              </a:lnSpc>
              <a:spcBef>
                <a:spcPts val="10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При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переходе</a:t>
            </a:r>
            <a:r>
              <a:rPr sz="1500" spc="-5" dirty="0">
                <a:latin typeface="Times New Roman"/>
                <a:cs typeface="Times New Roman"/>
              </a:rPr>
              <a:t> на </a:t>
            </a:r>
            <a:r>
              <a:rPr sz="1500" dirty="0">
                <a:latin typeface="Times New Roman"/>
                <a:cs typeface="Times New Roman"/>
              </a:rPr>
              <a:t>ФООП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5" dirty="0" err="1" smtClean="0">
                <a:latin typeface="Times New Roman"/>
                <a:cs typeface="Times New Roman"/>
              </a:rPr>
              <a:t>первый</a:t>
            </a:r>
            <a:r>
              <a:rPr sz="1500" dirty="0" smtClean="0">
                <a:latin typeface="Times New Roman"/>
                <a:cs typeface="Times New Roman"/>
              </a:rPr>
              <a:t> </a:t>
            </a:r>
            <a:r>
              <a:rPr sz="1500" spc="-30" dirty="0">
                <a:latin typeface="Times New Roman"/>
                <a:cs typeface="Times New Roman"/>
              </a:rPr>
              <a:t>год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изучения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предмета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на </a:t>
            </a:r>
            <a:r>
              <a:rPr sz="1500" spc="-10" dirty="0">
                <a:latin typeface="Times New Roman"/>
                <a:cs typeface="Times New Roman"/>
              </a:rPr>
              <a:t>соответствующем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уровне </a:t>
            </a:r>
            <a:r>
              <a:rPr sz="1500" spc="-10" dirty="0">
                <a:latin typeface="Times New Roman"/>
                <a:cs typeface="Times New Roman"/>
              </a:rPr>
              <a:t>общего образования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необходимо 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предусмотреть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особый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порядок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планирования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(переходный </a:t>
            </a:r>
            <a:r>
              <a:rPr sz="1500" spc="-10" dirty="0">
                <a:latin typeface="Times New Roman"/>
                <a:cs typeface="Times New Roman"/>
              </a:rPr>
              <a:t>период).</a:t>
            </a:r>
            <a:endParaRPr sz="1500" dirty="0">
              <a:latin typeface="Times New Roman"/>
              <a:cs typeface="Times New Roman"/>
            </a:endParaRPr>
          </a:p>
          <a:p>
            <a:pPr marL="318770" marR="190500" indent="-306705">
              <a:lnSpc>
                <a:spcPct val="105000"/>
              </a:lnSpc>
              <a:spcBef>
                <a:spcPts val="109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15" dirty="0">
                <a:latin typeface="Times New Roman"/>
                <a:cs typeface="Times New Roman"/>
              </a:rPr>
              <a:t>Так,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программой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 </a:t>
            </a:r>
            <a:r>
              <a:rPr sz="1500" spc="-5" dirty="0">
                <a:latin typeface="Times New Roman"/>
                <a:cs typeface="Times New Roman"/>
              </a:rPr>
              <a:t>предмета</a:t>
            </a:r>
            <a:r>
              <a:rPr sz="1500" spc="-15" dirty="0">
                <a:latin typeface="Times New Roman"/>
                <a:cs typeface="Times New Roman"/>
              </a:rPr>
              <a:t> "Математика"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-10" dirty="0">
                <a:latin typeface="Times New Roman"/>
                <a:cs typeface="Times New Roman"/>
              </a:rPr>
              <a:t> федеральным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планом,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как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рамках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базового</a:t>
            </a:r>
            <a:r>
              <a:rPr sz="1500" spc="-5" dirty="0">
                <a:latin typeface="Times New Roman"/>
                <a:cs typeface="Times New Roman"/>
              </a:rPr>
              <a:t> уровня,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5" dirty="0">
                <a:latin typeface="Times New Roman"/>
                <a:cs typeface="Times New Roman"/>
              </a:rPr>
              <a:t>так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углубленного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уровня,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предусмотрено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введение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7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-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9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классах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нового учебного </a:t>
            </a:r>
            <a:r>
              <a:rPr sz="1500" spc="-5" dirty="0">
                <a:latin typeface="Times New Roman"/>
                <a:cs typeface="Times New Roman"/>
              </a:rPr>
              <a:t>курса "Вероятность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статистика".</a:t>
            </a:r>
            <a:r>
              <a:rPr sz="1500" spc="-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ФОП 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ООО</a:t>
            </a:r>
            <a:r>
              <a:rPr sz="1500" spc="35" dirty="0">
                <a:solidFill>
                  <a:srgbClr val="828282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определено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введение 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данного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курса </a:t>
            </a:r>
            <a:r>
              <a:rPr sz="1500" dirty="0">
                <a:latin typeface="Times New Roman"/>
                <a:cs typeface="Times New Roman"/>
              </a:rPr>
              <a:t>с </a:t>
            </a:r>
            <a:r>
              <a:rPr sz="1500" spc="-5" dirty="0">
                <a:latin typeface="Times New Roman"/>
                <a:cs typeface="Times New Roman"/>
              </a:rPr>
              <a:t>выделением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соответствующего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для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изучения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 </a:t>
            </a:r>
            <a:r>
              <a:rPr sz="1500" spc="-5" dirty="0">
                <a:latin typeface="Times New Roman"/>
                <a:cs typeface="Times New Roman"/>
              </a:rPr>
              <a:t>времени,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начиная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7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класса. Чтобы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обеспечить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реализацию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требований</a:t>
            </a:r>
            <a:r>
              <a:rPr sz="1500" spc="-1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ФГОС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ООО</a:t>
            </a:r>
            <a:r>
              <a:rPr sz="1500" spc="20" dirty="0">
                <a:solidFill>
                  <a:srgbClr val="828282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учащимися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8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 9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классов,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овладение</a:t>
            </a:r>
            <a:r>
              <a:rPr sz="1500" spc="-5" dirty="0">
                <a:latin typeface="Times New Roman"/>
                <a:cs typeface="Times New Roman"/>
              </a:rPr>
              <a:t> программой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5" dirty="0">
                <a:latin typeface="Times New Roman"/>
                <a:cs typeface="Times New Roman"/>
              </a:rPr>
              <a:t> курса "Вероятность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0" dirty="0">
                <a:latin typeface="Times New Roman"/>
                <a:cs typeface="Times New Roman"/>
              </a:rPr>
              <a:t>статистика"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целесообразно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организовать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рамках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курса </a:t>
            </a:r>
            <a:r>
              <a:rPr sz="1500" spc="-10" dirty="0">
                <a:latin typeface="Times New Roman"/>
                <a:cs typeface="Times New Roman"/>
              </a:rPr>
              <a:t>"Алгебра",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для </a:t>
            </a:r>
            <a:r>
              <a:rPr sz="1500" spc="-15" dirty="0">
                <a:latin typeface="Times New Roman"/>
                <a:cs typeface="Times New Roman"/>
              </a:rPr>
              <a:t>чего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следует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добавить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него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вероятностно-статистическое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содержание,</a:t>
            </a:r>
            <a:endParaRPr sz="1500" dirty="0">
              <a:latin typeface="Times New Roman"/>
              <a:cs typeface="Times New Roman"/>
            </a:endParaRPr>
          </a:p>
          <a:p>
            <a:pPr marL="318770">
              <a:lnSpc>
                <a:spcPct val="100000"/>
              </a:lnSpc>
              <a:spcBef>
                <a:spcPts val="85"/>
              </a:spcBef>
            </a:pPr>
            <a:r>
              <a:rPr sz="1500" spc="-5" dirty="0">
                <a:latin typeface="Times New Roman"/>
                <a:cs typeface="Times New Roman"/>
              </a:rPr>
              <a:t>предусмотренное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программой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к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изучению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настоящий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0" dirty="0">
                <a:latin typeface="Times New Roman"/>
                <a:cs typeface="Times New Roman"/>
              </a:rPr>
              <a:t>предшествующие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годы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обучения,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а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также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добавить</a:t>
            </a:r>
            <a:r>
              <a:rPr sz="1500" spc="-15" dirty="0">
                <a:latin typeface="Times New Roman"/>
                <a:cs typeface="Times New Roman"/>
              </a:rPr>
              <a:t> один</a:t>
            </a:r>
            <a:r>
              <a:rPr sz="1500" spc="-5" dirty="0">
                <a:latin typeface="Times New Roman"/>
                <a:cs typeface="Times New Roman"/>
              </a:rPr>
              <a:t> час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учебный </a:t>
            </a:r>
            <a:r>
              <a:rPr sz="1500" spc="-10" dirty="0">
                <a:latin typeface="Times New Roman"/>
                <a:cs typeface="Times New Roman"/>
              </a:rPr>
              <a:t>план.</a:t>
            </a:r>
            <a:endParaRPr sz="1500" dirty="0">
              <a:latin typeface="Times New Roman"/>
              <a:cs typeface="Times New Roman"/>
            </a:endParaRPr>
          </a:p>
          <a:p>
            <a:pPr marL="318770" marR="5080" indent="-306705">
              <a:lnSpc>
                <a:spcPct val="105100"/>
              </a:lnSpc>
              <a:spcBef>
                <a:spcPts val="109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20" dirty="0">
                <a:latin typeface="Times New Roman"/>
                <a:cs typeface="Times New Roman"/>
              </a:rPr>
              <a:t>Также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возможно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использование</a:t>
            </a:r>
            <a:r>
              <a:rPr sz="1500" dirty="0">
                <a:latin typeface="Times New Roman"/>
                <a:cs typeface="Times New Roman"/>
              </a:rPr>
              <a:t> ресурса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часов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внеурочной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деятельности,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что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позволило</a:t>
            </a:r>
            <a:r>
              <a:rPr sz="1500" dirty="0">
                <a:latin typeface="Times New Roman"/>
                <a:cs typeface="Times New Roman"/>
              </a:rPr>
              <a:t> бы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большей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степени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реализовать </a:t>
            </a:r>
            <a:r>
              <a:rPr sz="1500" spc="-5" dirty="0">
                <a:latin typeface="Times New Roman"/>
                <a:cs typeface="Times New Roman"/>
              </a:rPr>
              <a:t> деятельностный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практико-ориентированный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подходы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к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овладению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содержанием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курса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"Вероятность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статистика".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этом 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обращаем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внимание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на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необходимость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организации</a:t>
            </a:r>
            <a:r>
              <a:rPr sz="1500" spc="-15" dirty="0">
                <a:latin typeface="Times New Roman"/>
                <a:cs typeface="Times New Roman"/>
              </a:rPr>
              <a:t> текущего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контроля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успеваемости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промежуточной </a:t>
            </a:r>
            <a:r>
              <a:rPr sz="1500" spc="-5" dirty="0">
                <a:latin typeface="Times New Roman"/>
                <a:cs typeface="Times New Roman"/>
              </a:rPr>
              <a:t>аттестации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указанному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40" dirty="0">
                <a:latin typeface="Times New Roman"/>
                <a:cs typeface="Times New Roman"/>
              </a:rPr>
              <a:t>курсу.</a:t>
            </a:r>
            <a:endParaRPr sz="1500" dirty="0">
              <a:latin typeface="Times New Roman"/>
              <a:cs typeface="Times New Roman"/>
            </a:endParaRPr>
          </a:p>
          <a:p>
            <a:pPr marL="318770" marR="192405" indent="-306705">
              <a:lnSpc>
                <a:spcPct val="104900"/>
              </a:lnSpc>
              <a:spcBef>
                <a:spcPts val="111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При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этом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плане </a:t>
            </a:r>
            <a:r>
              <a:rPr sz="1500" spc="-10" dirty="0">
                <a:latin typeface="Times New Roman"/>
                <a:cs typeface="Times New Roman"/>
              </a:rPr>
              <a:t>образовательной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организации,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а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также при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ведении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классного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журнала</a:t>
            </a:r>
            <a:r>
              <a:rPr sz="1500" dirty="0">
                <a:latin typeface="Times New Roman"/>
                <a:cs typeface="Times New Roman"/>
              </a:rPr>
              <a:t> 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7</a:t>
            </a:r>
            <a:r>
              <a:rPr sz="1500" spc="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-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9 </a:t>
            </a:r>
            <a:r>
              <a:rPr sz="1500" spc="-5" dirty="0">
                <a:latin typeface="Times New Roman"/>
                <a:cs typeface="Times New Roman"/>
              </a:rPr>
              <a:t>классах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указывается 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наименование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конкретного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5" dirty="0">
                <a:latin typeface="Times New Roman"/>
                <a:cs typeface="Times New Roman"/>
              </a:rPr>
              <a:t> курса </a:t>
            </a:r>
            <a:r>
              <a:rPr sz="1500" spc="-10" dirty="0">
                <a:latin typeface="Times New Roman"/>
                <a:cs typeface="Times New Roman"/>
              </a:rPr>
              <a:t>"Алгебра",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"Геометрия", </a:t>
            </a:r>
            <a:r>
              <a:rPr sz="1500" spc="-5" dirty="0">
                <a:latin typeface="Times New Roman"/>
                <a:cs typeface="Times New Roman"/>
              </a:rPr>
              <a:t>"Вероятность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0" dirty="0">
                <a:latin typeface="Times New Roman"/>
                <a:cs typeface="Times New Roman"/>
              </a:rPr>
              <a:t>статистика",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а </a:t>
            </a:r>
            <a:r>
              <a:rPr sz="1500" spc="-5" dirty="0">
                <a:latin typeface="Times New Roman"/>
                <a:cs typeface="Times New Roman"/>
              </a:rPr>
              <a:t>при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выставлении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итоговой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оценки</a:t>
            </a:r>
            <a:r>
              <a:rPr sz="1500" spc="5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аттестат указывается наименование учебного </a:t>
            </a:r>
            <a:r>
              <a:rPr sz="1500" spc="-5" dirty="0">
                <a:latin typeface="Times New Roman"/>
                <a:cs typeface="Times New Roman"/>
              </a:rPr>
              <a:t>предмета </a:t>
            </a:r>
            <a:r>
              <a:rPr sz="1500" spc="-15" dirty="0">
                <a:latin typeface="Times New Roman"/>
                <a:cs typeface="Times New Roman"/>
              </a:rPr>
              <a:t>"Математика" </a:t>
            </a:r>
            <a:r>
              <a:rPr sz="1500" dirty="0">
                <a:latin typeface="Times New Roman"/>
                <a:cs typeface="Times New Roman"/>
              </a:rPr>
              <a:t>и проставляется </a:t>
            </a:r>
            <a:r>
              <a:rPr sz="1500" spc="-10" dirty="0">
                <a:latin typeface="Times New Roman"/>
                <a:cs typeface="Times New Roman"/>
              </a:rPr>
              <a:t>оценка </a:t>
            </a:r>
            <a:r>
              <a:rPr sz="1500" spc="-15" dirty="0">
                <a:latin typeface="Times New Roman"/>
                <a:cs typeface="Times New Roman"/>
              </a:rPr>
              <a:t>как </a:t>
            </a:r>
            <a:r>
              <a:rPr sz="1500" spc="-10" dirty="0">
                <a:latin typeface="Times New Roman"/>
                <a:cs typeface="Times New Roman"/>
              </a:rPr>
              <a:t>среднее </a:t>
            </a:r>
            <a:r>
              <a:rPr sz="1500" spc="-5" dirty="0">
                <a:latin typeface="Times New Roman"/>
                <a:cs typeface="Times New Roman"/>
              </a:rPr>
              <a:t>арифметическое </a:t>
            </a:r>
            <a:r>
              <a:rPr sz="1500" spc="-15" dirty="0">
                <a:latin typeface="Times New Roman"/>
                <a:cs typeface="Times New Roman"/>
              </a:rPr>
              <a:t>годовых </a:t>
            </a:r>
            <a:r>
              <a:rPr sz="1500" spc="-10" dirty="0">
                <a:latin typeface="Times New Roman"/>
                <a:cs typeface="Times New Roman"/>
              </a:rPr>
              <a:t> отметок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трем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курсам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экзаменационной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отметки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выпускника.</a:t>
            </a:r>
            <a:endParaRPr sz="1500" dirty="0">
              <a:latin typeface="Times New Roman"/>
              <a:cs typeface="Times New Roman"/>
            </a:endParaRPr>
          </a:p>
          <a:p>
            <a:pPr marL="318770" marR="189230" indent="-306705">
              <a:lnSpc>
                <a:spcPct val="105300"/>
              </a:lnSpc>
              <a:spcBef>
                <a:spcPts val="109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При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отсутствии</a:t>
            </a:r>
            <a:r>
              <a:rPr sz="1500" spc="-15" dirty="0">
                <a:latin typeface="Times New Roman"/>
                <a:cs typeface="Times New Roman"/>
              </a:rPr>
              <a:t> учебников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"Вероятность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статистика"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действующем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федеральном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перечне </a:t>
            </a:r>
            <a:r>
              <a:rPr sz="1500" spc="-15" dirty="0">
                <a:latin typeface="Times New Roman"/>
                <a:cs typeface="Times New Roman"/>
              </a:rPr>
              <a:t>учебников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образовательные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организации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вправе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использовать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учебные</a:t>
            </a:r>
            <a:r>
              <a:rPr sz="1500" dirty="0">
                <a:latin typeface="Times New Roman"/>
                <a:cs typeface="Times New Roman"/>
              </a:rPr>
              <a:t> пособия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организаций,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входящих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перечень </a:t>
            </a:r>
            <a:r>
              <a:rPr sz="1500" spc="-5" dirty="0">
                <a:latin typeface="Times New Roman"/>
                <a:cs typeface="Times New Roman"/>
              </a:rPr>
              <a:t>организаций,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осуществляющих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выпуск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учебных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пособий.</a:t>
            </a: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383" y="747720"/>
            <a:ext cx="11311127" cy="1292662"/>
          </a:xfrm>
        </p:spPr>
        <p:txBody>
          <a:bodyPr/>
          <a:lstStyle/>
          <a:p>
            <a:pPr algn="ctr"/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УЧЕБНЫЙ ПРЕДМЕТ "ВЕРОЯТНОСТЬ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spc="-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СТАТИСТИКА"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ВВОДИТСЯ 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ТОЛЬКО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7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КЛАССЕ ИЛИ 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СРАЗУ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7, 8, 9 </a:t>
            </a:r>
            <a:r>
              <a:rPr lang="ru-RU" b="1" spc="-3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КЛАССАХ?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540512" y="2626867"/>
            <a:ext cx="11141710" cy="26340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5080" algn="just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661035" algn="l"/>
              </a:tabLst>
            </a:pPr>
            <a:r>
              <a:rPr sz="1800" spc="-5" dirty="0">
                <a:latin typeface="Times New Roman"/>
                <a:cs typeface="Times New Roman"/>
              </a:rPr>
              <a:t>Федеральный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календарный</a:t>
            </a:r>
            <a:r>
              <a:rPr sz="1800" dirty="0">
                <a:latin typeface="Times New Roman"/>
                <a:cs typeface="Times New Roman"/>
              </a:rPr>
              <a:t> учебный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график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устанавливает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начало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окончание</a:t>
            </a:r>
            <a:r>
              <a:rPr sz="1800" spc="-10" dirty="0">
                <a:latin typeface="Times New Roman"/>
                <a:cs typeface="Times New Roman"/>
              </a:rPr>
              <a:t> учебного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года, 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продолжительность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учебных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четвертей</a:t>
            </a:r>
            <a:r>
              <a:rPr sz="1800" dirty="0">
                <a:latin typeface="Times New Roman"/>
                <a:cs typeface="Times New Roman"/>
              </a:rPr>
              <a:t> 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каникул,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продолжительность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уроков,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перемен</a:t>
            </a:r>
            <a:r>
              <a:rPr sz="1800" dirty="0">
                <a:latin typeface="Times New Roman"/>
                <a:cs typeface="Times New Roman"/>
              </a:rPr>
              <a:t> 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распределение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образовательной </a:t>
            </a:r>
            <a:r>
              <a:rPr sz="1800" spc="-5" dirty="0">
                <a:latin typeface="Times New Roman"/>
                <a:cs typeface="Times New Roman"/>
              </a:rPr>
              <a:t>недельной нагрузки на </a:t>
            </a:r>
            <a:r>
              <a:rPr sz="1800" spc="-15" dirty="0">
                <a:latin typeface="Times New Roman"/>
                <a:cs typeface="Times New Roman"/>
              </a:rPr>
              <a:t>обучающихся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10" dirty="0">
                <a:latin typeface="Times New Roman"/>
                <a:cs typeface="Times New Roman"/>
              </a:rPr>
              <a:t>рамках 34-недельного учебного </a:t>
            </a:r>
            <a:r>
              <a:rPr sz="1800" spc="-30" dirty="0">
                <a:latin typeface="Times New Roman"/>
                <a:cs typeface="Times New Roman"/>
              </a:rPr>
              <a:t>года </a:t>
            </a:r>
            <a:r>
              <a:rPr sz="1800" spc="-10" dirty="0">
                <a:latin typeface="Times New Roman"/>
                <a:cs typeface="Times New Roman"/>
              </a:rPr>
              <a:t>(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исключение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25" dirty="0">
                <a:solidFill>
                  <a:srgbClr val="122547"/>
                </a:solidFill>
                <a:latin typeface="Times New Roman"/>
                <a:cs typeface="Times New Roman"/>
              </a:rPr>
              <a:t>может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составлять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только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учебное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планирование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в 1 классе, а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также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в 9 и </a:t>
            </a:r>
            <a:r>
              <a:rPr sz="1800" b="1" spc="-50" dirty="0">
                <a:solidFill>
                  <a:srgbClr val="122547"/>
                </a:solidFill>
                <a:latin typeface="Times New Roman"/>
                <a:cs typeface="Times New Roman"/>
              </a:rPr>
              <a:t>11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классах, </a:t>
            </a:r>
            <a:r>
              <a:rPr sz="1800" b="1" spc="-30" dirty="0">
                <a:solidFill>
                  <a:srgbClr val="122547"/>
                </a:solidFill>
                <a:latin typeface="Times New Roman"/>
                <a:cs typeface="Times New Roman"/>
              </a:rPr>
              <a:t>исходя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из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единого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расписания</a:t>
            </a:r>
            <a:r>
              <a:rPr sz="18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проведения</a:t>
            </a:r>
            <a:r>
              <a:rPr sz="1800" b="1" spc="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государственной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итоговой</a:t>
            </a:r>
            <a:r>
              <a:rPr sz="1800" b="1" spc="2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аттестации</a:t>
            </a:r>
            <a:r>
              <a:rPr sz="1800" spc="-5" dirty="0">
                <a:latin typeface="Times New Roman"/>
                <a:cs typeface="Times New Roman"/>
              </a:rPr>
              <a:t>).</a:t>
            </a:r>
            <a:endParaRPr sz="1800" dirty="0">
              <a:latin typeface="Times New Roman"/>
              <a:cs typeface="Times New Roman"/>
            </a:endParaRPr>
          </a:p>
          <a:p>
            <a:pPr marL="318770" indent="-306705" algn="just">
              <a:lnSpc>
                <a:spcPct val="100000"/>
              </a:lnSpc>
              <a:spcBef>
                <a:spcPts val="103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9405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этом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школа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вправе</a:t>
            </a:r>
            <a:r>
              <a:rPr sz="18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самостоятельно</a:t>
            </a:r>
            <a:r>
              <a:rPr sz="1800" b="1" spc="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разработать</a:t>
            </a:r>
            <a:r>
              <a:rPr sz="1800" b="1" spc="4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календарный</a:t>
            </a:r>
            <a:r>
              <a:rPr sz="18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учебный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график</a:t>
            </a:r>
            <a:r>
              <a:rPr sz="1800" spc="-5" dirty="0">
                <a:latin typeface="Times New Roman"/>
                <a:cs typeface="Times New Roman"/>
              </a:rPr>
              <a:t>,</a:t>
            </a:r>
            <a:r>
              <a:rPr sz="1800" spc="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учитывая</a:t>
            </a:r>
            <a:endParaRPr sz="1800" dirty="0">
              <a:latin typeface="Times New Roman"/>
              <a:cs typeface="Times New Roman"/>
            </a:endParaRPr>
          </a:p>
          <a:p>
            <a:pPr marL="318770" marR="105410">
              <a:lnSpc>
                <a:spcPct val="100000"/>
              </a:lnSpc>
              <a:spcBef>
                <a:spcPts val="5"/>
              </a:spcBef>
            </a:pPr>
            <a:r>
              <a:rPr sz="1800" spc="-5" dirty="0">
                <a:latin typeface="Times New Roman"/>
                <a:cs typeface="Times New Roman"/>
              </a:rPr>
              <a:t>возможность </a:t>
            </a:r>
            <a:r>
              <a:rPr sz="1800" dirty="0">
                <a:latin typeface="Times New Roman"/>
                <a:cs typeface="Times New Roman"/>
              </a:rPr>
              <a:t>реализации </a:t>
            </a:r>
            <a:r>
              <a:rPr sz="1800" spc="-10" dirty="0">
                <a:latin typeface="Times New Roman"/>
                <a:cs typeface="Times New Roman"/>
              </a:rPr>
              <a:t>рабочих </a:t>
            </a:r>
            <a:r>
              <a:rPr sz="1800" spc="-5" dirty="0">
                <a:latin typeface="Times New Roman"/>
                <a:cs typeface="Times New Roman"/>
              </a:rPr>
              <a:t>программ </a:t>
            </a:r>
            <a:r>
              <a:rPr sz="1800" dirty="0">
                <a:latin typeface="Times New Roman"/>
                <a:cs typeface="Times New Roman"/>
              </a:rPr>
              <a:t>учебных </a:t>
            </a:r>
            <a:r>
              <a:rPr sz="1800" spc="-10" dirty="0">
                <a:latin typeface="Times New Roman"/>
                <a:cs typeface="Times New Roman"/>
              </a:rPr>
              <a:t>предметов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20" dirty="0">
                <a:latin typeface="Times New Roman"/>
                <a:cs typeface="Times New Roman"/>
              </a:rPr>
              <a:t>углубленном </a:t>
            </a:r>
            <a:r>
              <a:rPr sz="1800" dirty="0">
                <a:latin typeface="Times New Roman"/>
                <a:cs typeface="Times New Roman"/>
              </a:rPr>
              <a:t>уровне, учебных сборов в 10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классе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35" dirty="0">
                <a:latin typeface="Times New Roman"/>
                <a:cs typeface="Times New Roman"/>
              </a:rPr>
              <a:t>т.д. </a:t>
            </a:r>
            <a:r>
              <a:rPr sz="1800" dirty="0">
                <a:latin typeface="Times New Roman"/>
                <a:cs typeface="Times New Roman"/>
              </a:rPr>
              <a:t>С </a:t>
            </a:r>
            <a:r>
              <a:rPr sz="1800" spc="-10" dirty="0">
                <a:latin typeface="Times New Roman"/>
                <a:cs typeface="Times New Roman"/>
              </a:rPr>
              <a:t>учетом </a:t>
            </a:r>
            <a:r>
              <a:rPr sz="1800" dirty="0">
                <a:latin typeface="Times New Roman"/>
                <a:cs typeface="Times New Roman"/>
              </a:rPr>
              <a:t>поступивших </a:t>
            </a:r>
            <a:r>
              <a:rPr sz="1800" spc="-10" dirty="0">
                <a:latin typeface="Times New Roman"/>
                <a:cs typeface="Times New Roman"/>
              </a:rPr>
              <a:t>предложений педагогической </a:t>
            </a:r>
            <a:r>
              <a:rPr sz="1800" spc="5" dirty="0">
                <a:latin typeface="Times New Roman"/>
                <a:cs typeface="Times New Roman"/>
              </a:rPr>
              <a:t>общественности </a:t>
            </a:r>
            <a:r>
              <a:rPr sz="1800" dirty="0">
                <a:latin typeface="Times New Roman"/>
                <a:cs typeface="Times New Roman"/>
              </a:rPr>
              <a:t>в проектах </a:t>
            </a:r>
            <a:r>
              <a:rPr sz="1800" spc="-10" dirty="0">
                <a:latin typeface="Times New Roman"/>
                <a:cs typeface="Times New Roman"/>
              </a:rPr>
              <a:t>обновленных 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ФООП</a:t>
            </a:r>
            <a:r>
              <a:rPr sz="1800" spc="-5" dirty="0">
                <a:latin typeface="Times New Roman"/>
                <a:cs typeface="Times New Roman"/>
              </a:rPr>
              <a:t> федеральный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календарный</a:t>
            </a:r>
            <a:r>
              <a:rPr sz="1800" dirty="0">
                <a:latin typeface="Times New Roman"/>
                <a:cs typeface="Times New Roman"/>
              </a:rPr>
              <a:t> учебный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график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 err="1">
                <a:latin typeface="Times New Roman"/>
                <a:cs typeface="Times New Roman"/>
              </a:rPr>
              <a:t>доработан</a:t>
            </a:r>
            <a:r>
              <a:rPr sz="1800" spc="-5" dirty="0" smtClean="0">
                <a:latin typeface="Times New Roman"/>
                <a:cs typeface="Times New Roman"/>
              </a:rPr>
              <a:t>.</a:t>
            </a:r>
            <a:r>
              <a:rPr lang="ru-RU" spc="-5" dirty="0">
                <a:latin typeface="Times New Roman"/>
                <a:cs typeface="Times New Roman"/>
              </a:rPr>
              <a:t> 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5800" y="1143000"/>
            <a:ext cx="1052671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spc="-5" dirty="0">
                <a:solidFill>
                  <a:srgbClr val="C00000"/>
                </a:solidFill>
                <a:latin typeface="Times New Roman"/>
                <a:cs typeface="Times New Roman"/>
              </a:rPr>
              <a:t>КАК СОСТАВИТЬ КАЛЕНДАРНЫЙ УЧЕБНЫЙ ГРАФИК,  СООТВЕТСТВУЮЩИЙ ФООП?</a:t>
            </a:r>
            <a:endParaRPr lang="ru-RU" sz="2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59993" y="2157476"/>
            <a:ext cx="10786745" cy="33058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124460" indent="-30670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dirty="0">
                <a:latin typeface="Times New Roman"/>
                <a:cs typeface="Times New Roman"/>
                <a:hlinkClick r:id="rId2"/>
              </a:rPr>
              <a:t>ФООП</a:t>
            </a:r>
            <a:r>
              <a:rPr sz="1800" spc="-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dirty="0">
                <a:latin typeface="Times New Roman"/>
                <a:cs typeface="Times New Roman"/>
                <a:hlinkClick r:id="rId2"/>
              </a:rPr>
              <a:t>утверждены</a:t>
            </a:r>
            <a:r>
              <a:rPr sz="1800" spc="-2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spc="-5" dirty="0">
                <a:latin typeface="Times New Roman"/>
                <a:cs typeface="Times New Roman"/>
                <a:hlinkClick r:id="rId2"/>
              </a:rPr>
              <a:t>приказами Министерства</a:t>
            </a:r>
            <a:r>
              <a:rPr sz="1800" spc="-10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dirty="0">
                <a:latin typeface="Times New Roman"/>
                <a:cs typeface="Times New Roman"/>
                <a:hlinkClick r:id="rId2"/>
              </a:rPr>
              <a:t>просвещения</a:t>
            </a:r>
            <a:r>
              <a:rPr sz="1800" spc="-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spc="-15" dirty="0">
                <a:latin typeface="Times New Roman"/>
                <a:cs typeface="Times New Roman"/>
                <a:hlinkClick r:id="rId2"/>
              </a:rPr>
              <a:t>Российской</a:t>
            </a:r>
            <a:r>
              <a:rPr sz="1800" spc="-5" dirty="0">
                <a:latin typeface="Times New Roman"/>
                <a:cs typeface="Times New Roman"/>
                <a:hlinkClick r:id="rId2"/>
              </a:rPr>
              <a:t> Федерации </a:t>
            </a:r>
            <a:r>
              <a:rPr sz="1800" spc="-15" dirty="0">
                <a:latin typeface="Times New Roman"/>
                <a:cs typeface="Times New Roman"/>
                <a:hlinkClick r:id="rId2"/>
              </a:rPr>
              <a:t>от</a:t>
            </a:r>
            <a:r>
              <a:rPr sz="1800" spc="10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dirty="0">
                <a:latin typeface="Times New Roman"/>
                <a:cs typeface="Times New Roman"/>
                <a:hlinkClick r:id="rId2"/>
              </a:rPr>
              <a:t>16</a:t>
            </a:r>
            <a:r>
              <a:rPr sz="1800" spc="-10" dirty="0">
                <a:latin typeface="Times New Roman"/>
                <a:cs typeface="Times New Roman"/>
                <a:hlinkClick r:id="rId2"/>
              </a:rPr>
              <a:t> ноября </a:t>
            </a:r>
            <a:r>
              <a:rPr sz="1800" dirty="0">
                <a:latin typeface="Times New Roman"/>
                <a:cs typeface="Times New Roman"/>
                <a:hlinkClick r:id="rId2"/>
              </a:rPr>
              <a:t>2022</a:t>
            </a:r>
            <a:r>
              <a:rPr sz="1800" spc="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spc="-100" dirty="0">
                <a:latin typeface="Times New Roman"/>
                <a:cs typeface="Times New Roman"/>
                <a:hlinkClick r:id="rId2"/>
              </a:rPr>
              <a:t>г.</a:t>
            </a:r>
            <a:r>
              <a:rPr sz="1800" spc="20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N </a:t>
            </a:r>
            <a:r>
              <a:rPr sz="1800" spc="-434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992</a:t>
            </a:r>
            <a:r>
              <a:rPr sz="1800" dirty="0">
                <a:latin typeface="Times New Roman"/>
                <a:cs typeface="Times New Roman"/>
                <a:hlinkClick r:id="rId2"/>
              </a:rPr>
              <a:t>,</a:t>
            </a:r>
            <a:r>
              <a:rPr sz="1800" spc="-10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spc="-15" dirty="0">
                <a:latin typeface="Times New Roman"/>
                <a:cs typeface="Times New Roman"/>
                <a:hlinkClick r:id="rId2"/>
              </a:rPr>
              <a:t>от</a:t>
            </a:r>
            <a:r>
              <a:rPr sz="1800" dirty="0">
                <a:latin typeface="Times New Roman"/>
                <a:cs typeface="Times New Roman"/>
                <a:hlinkClick r:id="rId2"/>
              </a:rPr>
              <a:t> 16 </a:t>
            </a:r>
            <a:r>
              <a:rPr sz="1800" spc="-10" dirty="0">
                <a:latin typeface="Times New Roman"/>
                <a:cs typeface="Times New Roman"/>
                <a:hlinkClick r:id="rId2"/>
              </a:rPr>
              <a:t>ноября</a:t>
            </a:r>
            <a:r>
              <a:rPr sz="1800" spc="-1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dirty="0">
                <a:latin typeface="Times New Roman"/>
                <a:cs typeface="Times New Roman"/>
                <a:hlinkClick r:id="rId2"/>
              </a:rPr>
              <a:t>2022 </a:t>
            </a:r>
            <a:r>
              <a:rPr sz="1800" spc="-100" dirty="0">
                <a:latin typeface="Times New Roman"/>
                <a:cs typeface="Times New Roman"/>
                <a:hlinkClick r:id="rId2"/>
              </a:rPr>
              <a:t>г.</a:t>
            </a:r>
            <a:r>
              <a:rPr sz="1800" spc="-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N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 993</a:t>
            </a:r>
            <a:r>
              <a:rPr sz="1800" dirty="0">
                <a:latin typeface="Times New Roman"/>
                <a:cs typeface="Times New Roman"/>
                <a:hlinkClick r:id="rId2"/>
              </a:rPr>
              <a:t>,</a:t>
            </a:r>
            <a:r>
              <a:rPr sz="1800" spc="-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spc="-15" dirty="0">
                <a:latin typeface="Times New Roman"/>
                <a:cs typeface="Times New Roman"/>
                <a:hlinkClick r:id="rId2"/>
              </a:rPr>
              <a:t>от</a:t>
            </a:r>
            <a:r>
              <a:rPr sz="1800" dirty="0">
                <a:latin typeface="Times New Roman"/>
                <a:cs typeface="Times New Roman"/>
                <a:hlinkClick r:id="rId2"/>
              </a:rPr>
              <a:t> 23 </a:t>
            </a:r>
            <a:r>
              <a:rPr sz="1800" spc="-10" dirty="0">
                <a:latin typeface="Times New Roman"/>
                <a:cs typeface="Times New Roman"/>
                <a:hlinkClick r:id="rId2"/>
              </a:rPr>
              <a:t>ноября</a:t>
            </a:r>
            <a:r>
              <a:rPr sz="1800" spc="-20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dirty="0">
                <a:latin typeface="Times New Roman"/>
                <a:cs typeface="Times New Roman"/>
                <a:hlinkClick r:id="rId2"/>
              </a:rPr>
              <a:t>2022</a:t>
            </a:r>
            <a:r>
              <a:rPr sz="1800" spc="-10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spc="-100" dirty="0">
                <a:latin typeface="Times New Roman"/>
                <a:cs typeface="Times New Roman"/>
                <a:hlinkClick r:id="rId2"/>
              </a:rPr>
              <a:t>г.</a:t>
            </a:r>
            <a:r>
              <a:rPr sz="1800" spc="5" dirty="0">
                <a:latin typeface="Times New Roman"/>
                <a:cs typeface="Times New Roman"/>
                <a:hlinkClick r:id="rId2"/>
              </a:rPr>
              <a:t> </a:t>
            </a:r>
            <a:r>
              <a:rPr sz="18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/>
              </a:rPr>
              <a:t>N</a:t>
            </a:r>
            <a:r>
              <a:rPr sz="1800" u="sng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4"/>
              </a:rPr>
              <a:t> 1014</a:t>
            </a:r>
            <a:r>
              <a:rPr sz="1800" dirty="0">
                <a:latin typeface="Times New Roman"/>
                <a:cs typeface="Times New Roman"/>
                <a:hlinkClick r:id="rId2"/>
              </a:rPr>
              <a:t>.</a:t>
            </a:r>
            <a:endParaRPr sz="1800" dirty="0">
              <a:latin typeface="Times New Roman"/>
              <a:cs typeface="Times New Roman"/>
            </a:endParaRPr>
          </a:p>
          <a:p>
            <a:pPr marL="318770" marR="28575" indent="-306705">
              <a:lnSpc>
                <a:spcPct val="100000"/>
              </a:lnSpc>
              <a:spcBef>
                <a:spcPts val="103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5" dirty="0">
                <a:latin typeface="Times New Roman"/>
                <a:cs typeface="Times New Roman"/>
              </a:rPr>
              <a:t>Введение</a:t>
            </a:r>
            <a:r>
              <a:rPr sz="1800" dirty="0">
                <a:latin typeface="Times New Roman"/>
                <a:cs typeface="Times New Roman"/>
              </a:rPr>
              <a:t> ФООП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является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обязательным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 1 сентября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2023 </a:t>
            </a:r>
            <a:r>
              <a:rPr sz="1800" spc="-100" dirty="0">
                <a:latin typeface="Times New Roman"/>
                <a:cs typeface="Times New Roman"/>
              </a:rPr>
              <a:t>г.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обучающихся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всех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классов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(с </a:t>
            </a:r>
            <a:r>
              <a:rPr sz="1800" spc="-10" dirty="0">
                <a:latin typeface="Times New Roman"/>
                <a:cs typeface="Times New Roman"/>
              </a:rPr>
              <a:t>первого </a:t>
            </a:r>
            <a:r>
              <a:rPr sz="1800" spc="-5" dirty="0">
                <a:latin typeface="Times New Roman"/>
                <a:cs typeface="Times New Roman"/>
              </a:rPr>
              <a:t>по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одиннадцатый)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всех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образовательных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организаций,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реализующих</a:t>
            </a:r>
            <a:r>
              <a:rPr sz="1800" spc="-10" dirty="0">
                <a:latin typeface="Times New Roman"/>
                <a:cs typeface="Times New Roman"/>
              </a:rPr>
              <a:t> образовательные</a:t>
            </a:r>
            <a:r>
              <a:rPr sz="1800" spc="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программы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начального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общего,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основного</a:t>
            </a:r>
            <a:r>
              <a:rPr sz="1800" spc="-10" dirty="0">
                <a:latin typeface="Times New Roman"/>
                <a:cs typeface="Times New Roman"/>
              </a:rPr>
              <a:t> общего,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среднего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общего </a:t>
            </a:r>
            <a:r>
              <a:rPr sz="1800" spc="-5" dirty="0">
                <a:latin typeface="Times New Roman"/>
                <a:cs typeface="Times New Roman"/>
              </a:rPr>
              <a:t>образования.</a:t>
            </a:r>
            <a:endParaRPr sz="1800" dirty="0">
              <a:latin typeface="Times New Roman"/>
              <a:cs typeface="Times New Roman"/>
            </a:endParaRPr>
          </a:p>
          <a:p>
            <a:pPr marL="318770" indent="-306705">
              <a:lnSpc>
                <a:spcPct val="100000"/>
              </a:lnSpc>
              <a:spcBef>
                <a:spcPts val="1035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При </a:t>
            </a:r>
            <a:r>
              <a:rPr sz="1800" spc="-20" dirty="0">
                <a:latin typeface="Times New Roman"/>
                <a:cs typeface="Times New Roman"/>
              </a:rPr>
              <a:t>этом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 2023/24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учебном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году </a:t>
            </a:r>
            <a:r>
              <a:rPr sz="1800" spc="-40" dirty="0">
                <a:latin typeface="Times New Roman"/>
                <a:cs typeface="Times New Roman"/>
              </a:rPr>
              <a:t>11</a:t>
            </a:r>
            <a:r>
              <a:rPr sz="1800" dirty="0">
                <a:latin typeface="Times New Roman"/>
                <a:cs typeface="Times New Roman"/>
              </a:rPr>
              <a:t> классы</a:t>
            </a:r>
            <a:r>
              <a:rPr sz="1800" spc="5" dirty="0">
                <a:latin typeface="Times New Roman"/>
                <a:cs typeface="Times New Roman"/>
              </a:rPr>
              <a:t> могут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продолжить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обучение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dirty="0">
                <a:latin typeface="Times New Roman"/>
                <a:cs typeface="Times New Roman"/>
              </a:rPr>
              <a:t> учебным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планам,</a:t>
            </a:r>
            <a:endParaRPr sz="1800" dirty="0">
              <a:latin typeface="Times New Roman"/>
              <a:cs typeface="Times New Roman"/>
            </a:endParaRPr>
          </a:p>
          <a:p>
            <a:pPr marL="318770" marR="5080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соответствующим </a:t>
            </a:r>
            <a:r>
              <a:rPr sz="18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5"/>
              </a:rPr>
              <a:t>ФГОС</a:t>
            </a:r>
            <a:r>
              <a:rPr sz="1800" spc="-10" dirty="0">
                <a:latin typeface="Times New Roman"/>
                <a:cs typeface="Times New Roman"/>
                <a:hlinkClick r:id="rId5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среднего общего </a:t>
            </a:r>
            <a:r>
              <a:rPr sz="1800" spc="-5" dirty="0">
                <a:latin typeface="Times New Roman"/>
                <a:cs typeface="Times New Roman"/>
              </a:rPr>
              <a:t>образования </a:t>
            </a:r>
            <a:r>
              <a:rPr sz="1800" dirty="0">
                <a:latin typeface="Times New Roman"/>
                <a:cs typeface="Times New Roman"/>
              </a:rPr>
              <a:t>до </a:t>
            </a:r>
            <a:r>
              <a:rPr sz="1800" spc="-5" dirty="0">
                <a:latin typeface="Times New Roman"/>
                <a:cs typeface="Times New Roman"/>
              </a:rPr>
              <a:t>вступления </a:t>
            </a:r>
            <a:r>
              <a:rPr sz="1800" dirty="0">
                <a:latin typeface="Times New Roman"/>
                <a:cs typeface="Times New Roman"/>
              </a:rPr>
              <a:t>в силу </a:t>
            </a:r>
            <a:r>
              <a:rPr sz="1800" spc="-10" dirty="0">
                <a:latin typeface="Times New Roman"/>
                <a:cs typeface="Times New Roman"/>
              </a:rPr>
              <a:t>изменений </a:t>
            </a:r>
            <a:r>
              <a:rPr sz="1800" dirty="0">
                <a:latin typeface="Times New Roman"/>
                <a:cs typeface="Times New Roman"/>
              </a:rPr>
              <a:t>2022 </a:t>
            </a:r>
            <a:r>
              <a:rPr sz="1800" spc="-20" dirty="0">
                <a:latin typeface="Times New Roman"/>
                <a:cs typeface="Times New Roman"/>
              </a:rPr>
              <a:t>года.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При </a:t>
            </a:r>
            <a:r>
              <a:rPr sz="18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этом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образовательная</a:t>
            </a:r>
            <a:r>
              <a:rPr sz="1800" b="1" spc="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организация</a:t>
            </a:r>
            <a:r>
              <a:rPr sz="1800" b="1" spc="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приводит</a:t>
            </a:r>
            <a:r>
              <a:rPr sz="18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в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соответствие</a:t>
            </a:r>
            <a:r>
              <a:rPr sz="1800" b="1" spc="3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с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федеральной</a:t>
            </a:r>
            <a:r>
              <a:rPr sz="18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образовательной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программой</a:t>
            </a:r>
            <a:r>
              <a:rPr sz="1800" b="1" spc="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среднего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общего</a:t>
            </a:r>
            <a:r>
              <a:rPr sz="1800" b="1" spc="3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образования</a:t>
            </a:r>
            <a:r>
              <a:rPr sz="1800" b="1" spc="3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рабочие</a:t>
            </a:r>
            <a:r>
              <a:rPr sz="18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программы</a:t>
            </a:r>
            <a:r>
              <a:rPr sz="1800" b="1" spc="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по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 учебным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предметам,</a:t>
            </a:r>
            <a:r>
              <a:rPr sz="1800" b="1" spc="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включенным </a:t>
            </a:r>
            <a:r>
              <a:rPr sz="1800" b="1" spc="-434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в учебный</a:t>
            </a:r>
            <a:r>
              <a:rPr sz="1800" b="1" spc="-2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план</a:t>
            </a:r>
            <a:r>
              <a:rPr sz="1800" spc="-5" dirty="0">
                <a:latin typeface="Times New Roman"/>
                <a:cs typeface="Times New Roman"/>
              </a:rPr>
              <a:t>.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Так,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10" dirty="0">
                <a:latin typeface="Times New Roman"/>
                <a:cs typeface="Times New Roman"/>
              </a:rPr>
              <a:t>если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предмет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был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включен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учебный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план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40" dirty="0">
                <a:latin typeface="Times New Roman"/>
                <a:cs typeface="Times New Roman"/>
              </a:rPr>
              <a:t>11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класса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(например,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география),</a:t>
            </a:r>
            <a:endParaRPr sz="1800" dirty="0">
              <a:latin typeface="Times New Roman"/>
              <a:cs typeface="Times New Roman"/>
            </a:endParaRPr>
          </a:p>
          <a:p>
            <a:pPr marL="318770">
              <a:lnSpc>
                <a:spcPct val="100000"/>
              </a:lnSpc>
            </a:pPr>
            <a:r>
              <a:rPr sz="1800" spc="-5" dirty="0">
                <a:latin typeface="Times New Roman"/>
                <a:cs typeface="Times New Roman"/>
              </a:rPr>
              <a:t>дополнительно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его </a:t>
            </a:r>
            <a:r>
              <a:rPr sz="1800" spc="-20" dirty="0">
                <a:latin typeface="Times New Roman"/>
                <a:cs typeface="Times New Roman"/>
              </a:rPr>
              <a:t>включать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нужно.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15974" y="992297"/>
            <a:ext cx="107664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lvl="0" algn="ctr"/>
            <a:r>
              <a:rPr kumimoji="0" lang="ru-RU" sz="2800" b="1" i="0" u="none" strike="noStrike" kern="0" cap="none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ДЛЯ</a:t>
            </a:r>
            <a:r>
              <a:rPr kumimoji="0" lang="ru-RU" sz="2800" b="1" i="0" u="none" strike="noStrike" kern="0" cap="none" spc="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КАКИХ</a:t>
            </a:r>
            <a:r>
              <a:rPr kumimoji="0" lang="ru-RU" sz="2800" b="1" i="0" u="none" strike="noStrike" kern="0" cap="none" spc="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1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КЛАССОВ</a:t>
            </a:r>
            <a:r>
              <a:rPr kumimoji="0" lang="ru-RU" sz="2800" b="1" i="0" u="none" strike="noStrike" kern="0" cap="none" spc="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3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ВВОДЯТСЯ</a:t>
            </a:r>
            <a:r>
              <a:rPr kumimoji="0" lang="ru-RU" sz="2800" b="1" i="0" u="none" strike="noStrike" kern="0" cap="none" spc="-4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ФООП?</a:t>
            </a:r>
            <a:endParaRPr kumimoji="0" lang="ru-RU" sz="2800" b="1" i="0" u="none" strike="noStrike" kern="0" cap="none" spc="-1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59993" y="3125850"/>
            <a:ext cx="10825480" cy="17437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212090" indent="-306705">
              <a:lnSpc>
                <a:spcPct val="114999"/>
              </a:lnSpc>
              <a:spcBef>
                <a:spcPts val="10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dirty="0">
                <a:latin typeface="Times New Roman"/>
                <a:cs typeface="Times New Roman"/>
              </a:rPr>
              <a:t>В 2023/24 </a:t>
            </a:r>
            <a:r>
              <a:rPr sz="1800" spc="-5" dirty="0">
                <a:latin typeface="Times New Roman"/>
                <a:cs typeface="Times New Roman"/>
              </a:rPr>
              <a:t>учебном </a:t>
            </a:r>
            <a:r>
              <a:rPr sz="1800" spc="-25" dirty="0">
                <a:latin typeface="Times New Roman"/>
                <a:cs typeface="Times New Roman"/>
              </a:rPr>
              <a:t>году </a:t>
            </a:r>
            <a:r>
              <a:rPr sz="1800" spc="-5" dirty="0">
                <a:latin typeface="Times New Roman"/>
                <a:cs typeface="Times New Roman"/>
              </a:rPr>
              <a:t>обучающиеся </a:t>
            </a:r>
            <a:r>
              <a:rPr sz="1800" dirty="0">
                <a:latin typeface="Times New Roman"/>
                <a:cs typeface="Times New Roman"/>
              </a:rPr>
              <a:t>1 – 2, 5 – 6 и 10 классов </a:t>
            </a:r>
            <a:r>
              <a:rPr sz="1800" spc="-10" dirty="0">
                <a:latin typeface="Times New Roman"/>
                <a:cs typeface="Times New Roman"/>
              </a:rPr>
              <a:t>должны </a:t>
            </a:r>
            <a:r>
              <a:rPr sz="1800" spc="-15" dirty="0">
                <a:latin typeface="Times New Roman"/>
                <a:cs typeface="Times New Roman"/>
              </a:rPr>
              <a:t>обучаться </a:t>
            </a:r>
            <a:r>
              <a:rPr sz="1800" spc="-5" dirty="0">
                <a:latin typeface="Times New Roman"/>
                <a:cs typeface="Times New Roman"/>
              </a:rPr>
              <a:t>по обновленным </a:t>
            </a:r>
            <a:r>
              <a:rPr sz="1800" spc="-10" dirty="0">
                <a:latin typeface="Times New Roman"/>
                <a:cs typeface="Times New Roman"/>
              </a:rPr>
              <a:t>ФГОС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соответствующего</a:t>
            </a:r>
            <a:r>
              <a:rPr sz="1800" spc="-4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уровня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образования.</a:t>
            </a:r>
            <a:endParaRPr sz="1800">
              <a:latin typeface="Times New Roman"/>
              <a:cs typeface="Times New Roman"/>
            </a:endParaRPr>
          </a:p>
          <a:p>
            <a:pPr marL="318770" marR="5080" indent="-306705">
              <a:lnSpc>
                <a:spcPct val="114999"/>
              </a:lnSpc>
              <a:spcBef>
                <a:spcPts val="1105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5" dirty="0">
                <a:latin typeface="Times New Roman"/>
                <a:cs typeface="Times New Roman"/>
              </a:rPr>
              <a:t>Решение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отношении </a:t>
            </a:r>
            <a:r>
              <a:rPr sz="1800" dirty="0">
                <a:latin typeface="Times New Roman"/>
                <a:cs typeface="Times New Roman"/>
              </a:rPr>
              <a:t>3 - 4 классов и 7 - 9 классов о </a:t>
            </a:r>
            <a:r>
              <a:rPr sz="1800" spc="-20" dirty="0">
                <a:latin typeface="Times New Roman"/>
                <a:cs typeface="Times New Roman"/>
              </a:rPr>
              <a:t>переходе </a:t>
            </a:r>
            <a:r>
              <a:rPr sz="1800" spc="-5" dirty="0">
                <a:latin typeface="Times New Roman"/>
                <a:cs typeface="Times New Roman"/>
              </a:rPr>
              <a:t>на </a:t>
            </a:r>
            <a:r>
              <a:rPr sz="1800" spc="-10" dirty="0">
                <a:latin typeface="Times New Roman"/>
                <a:cs typeface="Times New Roman"/>
              </a:rPr>
              <a:t>обучение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5" dirty="0">
                <a:latin typeface="Times New Roman"/>
                <a:cs typeface="Times New Roman"/>
              </a:rPr>
              <a:t>соответствии </a:t>
            </a:r>
            <a:r>
              <a:rPr sz="1800" dirty="0">
                <a:latin typeface="Times New Roman"/>
                <a:cs typeface="Times New Roman"/>
              </a:rPr>
              <a:t>с требованиями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обновленных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ФГОС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принимается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образовательной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организацией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при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наличии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соответствующих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условий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согласия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родителей </a:t>
            </a:r>
            <a:r>
              <a:rPr sz="1800" spc="-15" dirty="0">
                <a:latin typeface="Times New Roman"/>
                <a:cs typeface="Times New Roman"/>
              </a:rPr>
              <a:t>(законных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представителей)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несовершеннолетних</a:t>
            </a:r>
            <a:r>
              <a:rPr sz="1800" spc="-15" dirty="0">
                <a:latin typeface="Times New Roman"/>
                <a:cs typeface="Times New Roman"/>
              </a:rPr>
              <a:t> обучающихся.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66651" y="1524000"/>
            <a:ext cx="108254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marR="509905" lvl="0" algn="ctr">
              <a:spcBef>
                <a:spcPts val="1410"/>
              </a:spcBef>
            </a:pPr>
            <a:r>
              <a:rPr kumimoji="0" lang="ru-RU" sz="2800" b="1" i="0" u="none" strike="noStrike" kern="0" cap="none" spc="-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КАКИЕ</a:t>
            </a:r>
            <a:r>
              <a:rPr kumimoji="0" lang="ru-RU" sz="2800" b="1" i="0" u="none" strike="noStrike" kern="0" cap="none" spc="1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1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КЛАССЫ</a:t>
            </a:r>
            <a:r>
              <a:rPr kumimoji="0" lang="ru-RU" sz="2800" b="1" i="0" u="none" strike="noStrike" kern="0" cap="none" spc="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2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ПЕРЕХОДЯТ</a:t>
            </a:r>
            <a:r>
              <a:rPr kumimoji="0" lang="ru-RU" sz="2800" b="1" i="0" u="none" strike="noStrike" kern="0" cap="none" spc="3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НА</a:t>
            </a:r>
            <a:r>
              <a:rPr kumimoji="0" lang="ru-RU" sz="2800" b="1" i="0" u="none" strike="noStrike" kern="0" cap="none" spc="-10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ОБНОВЛЁННЫЕ</a:t>
            </a:r>
            <a:r>
              <a:rPr kumimoji="0" lang="ru-RU" sz="2800" b="1" i="0" u="none" strike="noStrike" kern="0" cap="none" spc="-3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2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ФГОС</a:t>
            </a:r>
            <a:r>
              <a:rPr kumimoji="0" lang="ru-RU" sz="2800" b="1" i="0" u="none" strike="noStrike" kern="0" cap="none" spc="2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В </a:t>
            </a:r>
            <a:r>
              <a:rPr kumimoji="0" lang="ru-RU" sz="2800" b="1" i="0" u="none" strike="noStrike" kern="0" cap="none" spc="-4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2023-2024 </a:t>
            </a:r>
            <a:r>
              <a:rPr kumimoji="0" lang="ru-RU" sz="2800" b="1" i="0" u="none" strike="noStrike" kern="0" cap="none" spc="-54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УЧЕБНОМ</a:t>
            </a:r>
            <a:r>
              <a:rPr kumimoji="0" lang="ru-RU" sz="2800" b="1" i="0" u="none" strike="noStrike" kern="0" cap="none" spc="2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4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ГОДУ?</a:t>
            </a:r>
            <a:endParaRPr kumimoji="0" lang="ru-RU" sz="2800" b="1" i="0" u="none" strike="noStrike" kern="0" cap="none" spc="-4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46659" y="2189479"/>
            <a:ext cx="11146155" cy="407996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18770" marR="5080" indent="-306705">
              <a:lnSpc>
                <a:spcPct val="105000"/>
              </a:lnSpc>
              <a:spcBef>
                <a:spcPts val="10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5" dirty="0">
                <a:latin typeface="Times New Roman"/>
                <a:cs typeface="Times New Roman"/>
              </a:rPr>
              <a:t>соответствии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1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-1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пунктом</a:t>
            </a:r>
            <a:r>
              <a:rPr sz="1500" u="sng" spc="-3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27.20</a:t>
            </a:r>
            <a:r>
              <a:rPr sz="1500" dirty="0">
                <a:solidFill>
                  <a:srgbClr val="828282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приказа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Минпросвещения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России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от </a:t>
            </a:r>
            <a:r>
              <a:rPr sz="1500" dirty="0">
                <a:latin typeface="Times New Roman"/>
                <a:cs typeface="Times New Roman"/>
              </a:rPr>
              <a:t>23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ноября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2022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90" dirty="0">
                <a:latin typeface="Times New Roman"/>
                <a:cs typeface="Times New Roman"/>
              </a:rPr>
              <a:t>г.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N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1014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"Об </a:t>
            </a:r>
            <a:r>
              <a:rPr sz="1500" spc="-10" dirty="0">
                <a:latin typeface="Times New Roman"/>
                <a:cs typeface="Times New Roman"/>
              </a:rPr>
              <a:t>утверждении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федеральной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образовательной </a:t>
            </a:r>
            <a:r>
              <a:rPr sz="1500" spc="-5" dirty="0">
                <a:latin typeface="Times New Roman"/>
                <a:cs typeface="Times New Roman"/>
              </a:rPr>
              <a:t>программы </a:t>
            </a:r>
            <a:r>
              <a:rPr sz="1500" spc="-15" dirty="0">
                <a:latin typeface="Times New Roman"/>
                <a:cs typeface="Times New Roman"/>
              </a:rPr>
              <a:t>среднего </a:t>
            </a:r>
            <a:r>
              <a:rPr sz="1500" spc="-10" dirty="0">
                <a:latin typeface="Times New Roman"/>
                <a:cs typeface="Times New Roman"/>
              </a:rPr>
              <a:t>общего образования" образовательная </a:t>
            </a:r>
            <a:r>
              <a:rPr sz="1500" spc="-5" dirty="0">
                <a:latin typeface="Times New Roman"/>
                <a:cs typeface="Times New Roman"/>
              </a:rPr>
              <a:t>организация </a:t>
            </a:r>
            <a:r>
              <a:rPr sz="1500" dirty="0">
                <a:latin typeface="Times New Roman"/>
                <a:cs typeface="Times New Roman"/>
              </a:rPr>
              <a:t>до 1 </a:t>
            </a:r>
            <a:r>
              <a:rPr sz="1500" spc="-5" dirty="0">
                <a:latin typeface="Times New Roman"/>
                <a:cs typeface="Times New Roman"/>
              </a:rPr>
              <a:t>сентября </a:t>
            </a:r>
            <a:r>
              <a:rPr sz="1500" dirty="0">
                <a:latin typeface="Times New Roman"/>
                <a:cs typeface="Times New Roman"/>
              </a:rPr>
              <a:t>2025 </a:t>
            </a:r>
            <a:r>
              <a:rPr sz="1500" spc="-90" dirty="0">
                <a:latin typeface="Times New Roman"/>
                <a:cs typeface="Times New Roman"/>
              </a:rPr>
              <a:t>г.</a:t>
            </a:r>
            <a:r>
              <a:rPr sz="1500" spc="-8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может </a:t>
            </a:r>
            <a:r>
              <a:rPr sz="1500" spc="-10" dirty="0">
                <a:latin typeface="Times New Roman"/>
                <a:cs typeface="Times New Roman"/>
              </a:rPr>
              <a:t>реализовывать </a:t>
            </a:r>
            <a:r>
              <a:rPr sz="1500" spc="-5" dirty="0">
                <a:latin typeface="Times New Roman"/>
                <a:cs typeface="Times New Roman"/>
              </a:rPr>
              <a:t> учебный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соответствующего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профиля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обучения</a:t>
            </a:r>
            <a:r>
              <a:rPr sz="1500" spc="-5" dirty="0">
                <a:latin typeface="Times New Roman"/>
                <a:cs typeface="Times New Roman"/>
              </a:rPr>
              <a:t> для </a:t>
            </a:r>
            <a:r>
              <a:rPr sz="1500" spc="-15" dirty="0">
                <a:latin typeface="Times New Roman"/>
                <a:cs typeface="Times New Roman"/>
              </a:rPr>
              <a:t>обучающихся,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принятых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на </a:t>
            </a:r>
            <a:r>
              <a:rPr sz="1500" spc="-15" dirty="0">
                <a:latin typeface="Times New Roman"/>
                <a:cs typeface="Times New Roman"/>
              </a:rPr>
              <a:t>обучение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на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уровень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среднего</a:t>
            </a:r>
            <a:r>
              <a:rPr sz="1500" spc="-10" dirty="0">
                <a:latin typeface="Times New Roman"/>
                <a:cs typeface="Times New Roman"/>
              </a:rPr>
              <a:t> общего 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образования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соответствии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30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ФГОС</a:t>
            </a:r>
            <a:r>
              <a:rPr sz="1500" u="sng" spc="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СОО</a:t>
            </a:r>
            <a:r>
              <a:rPr sz="1500" spc="-5" dirty="0">
                <a:latin typeface="Times New Roman"/>
                <a:cs typeface="Times New Roman"/>
              </a:rPr>
              <a:t>,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утвержденный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приказом Министерства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образования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науки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Российской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Федерации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от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17 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мая</a:t>
            </a:r>
            <a:r>
              <a:rPr sz="1500" dirty="0">
                <a:latin typeface="Times New Roman"/>
                <a:cs typeface="Times New Roman"/>
              </a:rPr>
              <a:t> 2012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90" dirty="0">
                <a:latin typeface="Times New Roman"/>
                <a:cs typeface="Times New Roman"/>
              </a:rPr>
              <a:t>г.</a:t>
            </a:r>
            <a:r>
              <a:rPr sz="1500" dirty="0">
                <a:latin typeface="Times New Roman"/>
                <a:cs typeface="Times New Roman"/>
              </a:rPr>
              <a:t> N 413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(в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редакции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приказа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Минпросвещения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России</a:t>
            </a:r>
            <a:r>
              <a:rPr sz="1500" spc="-10" dirty="0">
                <a:latin typeface="Times New Roman"/>
                <a:cs typeface="Times New Roman"/>
              </a:rPr>
              <a:t> от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30" dirty="0">
                <a:latin typeface="Times New Roman"/>
                <a:cs typeface="Times New Roman"/>
              </a:rPr>
              <a:t>11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декабря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2020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90" dirty="0">
                <a:latin typeface="Times New Roman"/>
                <a:cs typeface="Times New Roman"/>
              </a:rPr>
              <a:t>г.</a:t>
            </a:r>
            <a:r>
              <a:rPr sz="1500" dirty="0">
                <a:latin typeface="Times New Roman"/>
                <a:cs typeface="Times New Roman"/>
              </a:rPr>
              <a:t> N 712).</a:t>
            </a:r>
          </a:p>
          <a:p>
            <a:pPr marL="318770" marR="47625" indent="-306705">
              <a:lnSpc>
                <a:spcPct val="105100"/>
              </a:lnSpc>
              <a:spcBef>
                <a:spcPts val="110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При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этом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образовательная</a:t>
            </a:r>
            <a:r>
              <a:rPr sz="1500" spc="-5" dirty="0">
                <a:latin typeface="Times New Roman"/>
                <a:cs typeface="Times New Roman"/>
              </a:rPr>
              <a:t> организация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приводит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соответствие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3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ФОП 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СОО</a:t>
            </a:r>
            <a:r>
              <a:rPr sz="1500" spc="15" dirty="0">
                <a:solidFill>
                  <a:srgbClr val="828282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содержание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планируемые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результаты</a:t>
            </a:r>
            <a:r>
              <a:rPr sz="1500" spc="-10" dirty="0">
                <a:latin typeface="Times New Roman"/>
                <a:cs typeface="Times New Roman"/>
              </a:rPr>
              <a:t> рабочих </a:t>
            </a:r>
            <a:r>
              <a:rPr sz="1500" spc="-5" dirty="0">
                <a:latin typeface="Times New Roman"/>
                <a:cs typeface="Times New Roman"/>
              </a:rPr>
              <a:t> программ по </a:t>
            </a:r>
            <a:r>
              <a:rPr sz="1500" spc="-15" dirty="0">
                <a:latin typeface="Times New Roman"/>
                <a:cs typeface="Times New Roman"/>
              </a:rPr>
              <a:t>обязательным </a:t>
            </a:r>
            <a:r>
              <a:rPr sz="1500" dirty="0">
                <a:latin typeface="Times New Roman"/>
                <a:cs typeface="Times New Roman"/>
              </a:rPr>
              <a:t>для </a:t>
            </a:r>
            <a:r>
              <a:rPr sz="1500" spc="-10" dirty="0">
                <a:latin typeface="Times New Roman"/>
                <a:cs typeface="Times New Roman"/>
              </a:rPr>
              <a:t>непосредственного </a:t>
            </a:r>
            <a:r>
              <a:rPr sz="1500" spc="-5" dirty="0">
                <a:latin typeface="Times New Roman"/>
                <a:cs typeface="Times New Roman"/>
              </a:rPr>
              <a:t>применения учебным предметам </a:t>
            </a:r>
            <a:r>
              <a:rPr sz="1500" spc="-10" dirty="0">
                <a:latin typeface="Times New Roman"/>
                <a:cs typeface="Times New Roman"/>
              </a:rPr>
              <a:t>(русский </a:t>
            </a:r>
            <a:r>
              <a:rPr sz="1500" spc="-5" dirty="0">
                <a:latin typeface="Times New Roman"/>
                <a:cs typeface="Times New Roman"/>
              </a:rPr>
              <a:t>язык, </a:t>
            </a:r>
            <a:r>
              <a:rPr sz="1500" spc="-10" dirty="0">
                <a:latin typeface="Times New Roman"/>
                <a:cs typeface="Times New Roman"/>
              </a:rPr>
              <a:t>литература, история, </a:t>
            </a:r>
            <a:r>
              <a:rPr sz="1500" spc="-5" dirty="0">
                <a:latin typeface="Times New Roman"/>
                <a:cs typeface="Times New Roman"/>
              </a:rPr>
              <a:t> обществознание,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география,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ОБЖ),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уже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включенным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учебный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30" dirty="0">
                <a:latin typeface="Times New Roman"/>
                <a:cs typeface="Times New Roman"/>
              </a:rPr>
              <a:t>11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классов. </a:t>
            </a:r>
            <a:r>
              <a:rPr sz="1500" spc="-15" dirty="0">
                <a:latin typeface="Times New Roman"/>
                <a:cs typeface="Times New Roman"/>
              </a:rPr>
              <a:t>Так,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например,</a:t>
            </a:r>
            <a:r>
              <a:rPr sz="1500" dirty="0">
                <a:latin typeface="Times New Roman"/>
                <a:cs typeface="Times New Roman"/>
              </a:rPr>
              <a:t> 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содержание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федеральной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рабочей </a:t>
            </a:r>
            <a:r>
              <a:rPr sz="1500" spc="-5" dirty="0">
                <a:latin typeface="Times New Roman"/>
                <a:cs typeface="Times New Roman"/>
              </a:rPr>
              <a:t> программы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литературе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30" dirty="0">
                <a:latin typeface="Times New Roman"/>
                <a:cs typeface="Times New Roman"/>
              </a:rPr>
              <a:t>11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включены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обязательные</a:t>
            </a:r>
            <a:r>
              <a:rPr sz="1500" dirty="0">
                <a:latin typeface="Times New Roman"/>
                <a:cs typeface="Times New Roman"/>
              </a:rPr>
              <a:t> для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изучения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произведения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В.О.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Богомолова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"В </a:t>
            </a:r>
            <a:r>
              <a:rPr sz="1500" spc="-10" dirty="0">
                <a:latin typeface="Times New Roman"/>
                <a:cs typeface="Times New Roman"/>
              </a:rPr>
              <a:t>августе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сорок</a:t>
            </a:r>
            <a:endParaRPr sz="1500" dirty="0">
              <a:latin typeface="Times New Roman"/>
              <a:cs typeface="Times New Roman"/>
            </a:endParaRPr>
          </a:p>
          <a:p>
            <a:pPr marL="318770">
              <a:lnSpc>
                <a:spcPct val="100000"/>
              </a:lnSpc>
              <a:spcBef>
                <a:spcPts val="80"/>
              </a:spcBef>
            </a:pPr>
            <a:r>
              <a:rPr sz="1500" spc="-10" dirty="0">
                <a:latin typeface="Times New Roman"/>
                <a:cs typeface="Times New Roman"/>
              </a:rPr>
              <a:t>четвертого",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А.А.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Фадеева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"Молодая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гвардия",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30" dirty="0">
                <a:latin typeface="Times New Roman"/>
                <a:cs typeface="Times New Roman"/>
              </a:rPr>
              <a:t>значит,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рабочую</a:t>
            </a:r>
            <a:r>
              <a:rPr sz="1500" spc="-5" dirty="0">
                <a:latin typeface="Times New Roman"/>
                <a:cs typeface="Times New Roman"/>
              </a:rPr>
              <a:t> программу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литературе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30" dirty="0">
                <a:latin typeface="Times New Roman"/>
                <a:cs typeface="Times New Roman"/>
              </a:rPr>
              <a:t>11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2023/24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учебном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году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</a:p>
          <a:p>
            <a:pPr marL="318770">
              <a:lnSpc>
                <a:spcPct val="100000"/>
              </a:lnSpc>
              <a:spcBef>
                <a:spcPts val="100"/>
              </a:spcBef>
            </a:pPr>
            <a:r>
              <a:rPr sz="1500" spc="-15" dirty="0">
                <a:latin typeface="Times New Roman"/>
                <a:cs typeface="Times New Roman"/>
              </a:rPr>
              <a:t>обязательном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порядке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должно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быть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включено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изучение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этих</a:t>
            </a:r>
            <a:r>
              <a:rPr sz="1500" spc="-10" dirty="0">
                <a:latin typeface="Times New Roman"/>
                <a:cs typeface="Times New Roman"/>
              </a:rPr>
              <a:t> произведений.</a:t>
            </a:r>
            <a:endParaRPr sz="1500" dirty="0">
              <a:latin typeface="Times New Roman"/>
              <a:cs typeface="Times New Roman"/>
            </a:endParaRPr>
          </a:p>
          <a:p>
            <a:pPr marL="318770" indent="-306705">
              <a:lnSpc>
                <a:spcPct val="100000"/>
              </a:lnSpc>
              <a:spcBef>
                <a:spcPts val="119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dirty="0">
                <a:latin typeface="Times New Roman"/>
                <a:cs typeface="Times New Roman"/>
              </a:rPr>
              <a:t>Вместе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-5" dirty="0">
                <a:latin typeface="Times New Roman"/>
                <a:cs typeface="Times New Roman"/>
              </a:rPr>
              <a:t> тем</a:t>
            </a:r>
            <a:r>
              <a:rPr sz="1500" dirty="0">
                <a:latin typeface="Times New Roman"/>
                <a:cs typeface="Times New Roman"/>
              </a:rPr>
              <a:t> если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предмет </a:t>
            </a:r>
            <a:r>
              <a:rPr sz="1500" spc="-5" dirty="0">
                <a:latin typeface="Times New Roman"/>
                <a:cs typeface="Times New Roman"/>
              </a:rPr>
              <a:t>не</a:t>
            </a:r>
            <a:r>
              <a:rPr sz="1500" dirty="0">
                <a:latin typeface="Times New Roman"/>
                <a:cs typeface="Times New Roman"/>
              </a:rPr>
              <a:t> был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включен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5" dirty="0">
                <a:latin typeface="Times New Roman"/>
                <a:cs typeface="Times New Roman"/>
              </a:rPr>
              <a:t>учебный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30" dirty="0">
                <a:latin typeface="Times New Roman"/>
                <a:cs typeface="Times New Roman"/>
              </a:rPr>
              <a:t>11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класса (например, </a:t>
            </a:r>
            <a:r>
              <a:rPr sz="1500" spc="-10" dirty="0">
                <a:latin typeface="Times New Roman"/>
                <a:cs typeface="Times New Roman"/>
              </a:rPr>
              <a:t>география),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дополнительно</a:t>
            </a:r>
            <a:r>
              <a:rPr sz="1500" spc="-20" dirty="0">
                <a:latin typeface="Times New Roman"/>
                <a:cs typeface="Times New Roman"/>
              </a:rPr>
              <a:t> его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включать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не </a:t>
            </a:r>
            <a:r>
              <a:rPr sz="1500" spc="-10" dirty="0">
                <a:latin typeface="Times New Roman"/>
                <a:cs typeface="Times New Roman"/>
              </a:rPr>
              <a:t>нужно.</a:t>
            </a:r>
            <a:endParaRPr sz="1500" dirty="0">
              <a:latin typeface="Times New Roman"/>
              <a:cs typeface="Times New Roman"/>
            </a:endParaRPr>
          </a:p>
          <a:p>
            <a:pPr marL="318770" indent="-306705">
              <a:lnSpc>
                <a:spcPct val="100000"/>
              </a:lnSpc>
              <a:spcBef>
                <a:spcPts val="1185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Кроме </a:t>
            </a:r>
            <a:r>
              <a:rPr sz="1500" spc="-15" dirty="0">
                <a:latin typeface="Times New Roman"/>
                <a:cs typeface="Times New Roman"/>
              </a:rPr>
              <a:t>того,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не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предполагается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внесение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изменений</a:t>
            </a:r>
            <a:r>
              <a:rPr sz="1500" dirty="0">
                <a:latin typeface="Times New Roman"/>
                <a:cs typeface="Times New Roman"/>
              </a:rPr>
              <a:t> в </a:t>
            </a:r>
            <a:r>
              <a:rPr sz="1500" spc="-5" dirty="0">
                <a:latin typeface="Times New Roman"/>
                <a:cs typeface="Times New Roman"/>
              </a:rPr>
              <a:t>ООП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части</a:t>
            </a:r>
            <a:r>
              <a:rPr sz="1500" spc="-10" dirty="0">
                <a:latin typeface="Times New Roman"/>
                <a:cs typeface="Times New Roman"/>
              </a:rPr>
              <a:t> содержания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рабочих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программ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предметам,</a:t>
            </a:r>
            <a:endParaRPr sz="1500" dirty="0">
              <a:latin typeface="Times New Roman"/>
              <a:cs typeface="Times New Roman"/>
            </a:endParaRPr>
          </a:p>
          <a:p>
            <a:pPr marL="318770">
              <a:lnSpc>
                <a:spcPct val="100000"/>
              </a:lnSpc>
              <a:spcBef>
                <a:spcPts val="100"/>
              </a:spcBef>
            </a:pPr>
            <a:r>
              <a:rPr sz="1500" spc="-10" dirty="0">
                <a:latin typeface="Times New Roman"/>
                <a:cs typeface="Times New Roman"/>
              </a:rPr>
              <a:t>включенным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учебный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30" dirty="0">
                <a:latin typeface="Times New Roman"/>
                <a:cs typeface="Times New Roman"/>
              </a:rPr>
              <a:t>11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класса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согласно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ФГОС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СОО</a:t>
            </a:r>
            <a:r>
              <a:rPr sz="1500" spc="20" dirty="0">
                <a:solidFill>
                  <a:srgbClr val="828282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до </a:t>
            </a:r>
            <a:r>
              <a:rPr sz="1500" spc="-10" dirty="0">
                <a:latin typeface="Times New Roman"/>
                <a:cs typeface="Times New Roman"/>
              </a:rPr>
              <a:t>вступления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силу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изменений </a:t>
            </a:r>
            <a:r>
              <a:rPr sz="1500" dirty="0">
                <a:latin typeface="Times New Roman"/>
                <a:cs typeface="Times New Roman"/>
              </a:rPr>
              <a:t>2022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года</a:t>
            </a:r>
            <a:r>
              <a:rPr sz="1500" spc="-5" dirty="0">
                <a:latin typeface="Times New Roman"/>
                <a:cs typeface="Times New Roman"/>
              </a:rPr>
              <a:t> (например,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естествознание,</a:t>
            </a:r>
            <a:endParaRPr sz="1500" dirty="0">
              <a:latin typeface="Times New Roman"/>
              <a:cs typeface="Times New Roman"/>
            </a:endParaRPr>
          </a:p>
          <a:p>
            <a:pPr marL="318770">
              <a:spcBef>
                <a:spcPts val="85"/>
              </a:spcBef>
            </a:pPr>
            <a:r>
              <a:rPr sz="1500" spc="-5" dirty="0">
                <a:latin typeface="Times New Roman"/>
                <a:cs typeface="Times New Roman"/>
              </a:rPr>
              <a:t>право,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15" dirty="0" err="1">
                <a:latin typeface="Times New Roman"/>
                <a:cs typeface="Times New Roman"/>
              </a:rPr>
              <a:t>экономика</a:t>
            </a:r>
            <a:r>
              <a:rPr sz="1500" spc="-15" dirty="0" smtClean="0">
                <a:latin typeface="Times New Roman"/>
                <a:cs typeface="Times New Roman"/>
              </a:rPr>
              <a:t>).</a:t>
            </a:r>
            <a:r>
              <a:rPr lang="ru-RU" sz="1400" spc="-5" dirty="0" smtClean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09600" y="1066800"/>
            <a:ext cx="1088321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8770" lvl="0" algn="ctr">
              <a:spcBef>
                <a:spcPts val="85"/>
              </a:spcBef>
            </a:pP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МОГУТ </a:t>
            </a:r>
            <a:r>
              <a:rPr lang="ru-RU" sz="14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 ОБУЧАЮЩИЕСЯ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11 </a:t>
            </a:r>
            <a:r>
              <a:rPr lang="ru-RU" sz="14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КЛАССА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СЛЕДУЮЩЕМ </a:t>
            </a:r>
            <a:r>
              <a:rPr lang="ru-RU" sz="1400" b="1" spc="-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2023/24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УЧЕБНОМ </a:t>
            </a:r>
            <a:r>
              <a:rPr lang="ru-RU" sz="1400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r>
              <a:rPr lang="ru-RU" sz="1400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ПРОДОЛЖИТЬ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ОБУЧЕНИЕ ПО </a:t>
            </a:r>
            <a:r>
              <a:rPr lang="ru-RU" sz="1400" b="1" spc="-3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УЧЕБНОМУ</a:t>
            </a:r>
            <a:r>
              <a:rPr lang="ru-RU" sz="1400" b="1" spc="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ПЛАНУ,</a:t>
            </a:r>
            <a:r>
              <a:rPr lang="ru-RU" sz="1400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СОСТАВЛЕННОМУ</a:t>
            </a:r>
            <a:r>
              <a:rPr lang="ru-RU" sz="1400" b="1" spc="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sz="1400" b="1" spc="-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УРОВЕНЬ</a:t>
            </a:r>
            <a:r>
              <a:rPr lang="ru-RU" sz="14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СРЕДНЕГО</a:t>
            </a:r>
            <a:r>
              <a:rPr lang="ru-RU" sz="1400" b="1" spc="-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ОБЩЕГО ОБРАЗОВАНИЯ</a:t>
            </a:r>
            <a:r>
              <a:rPr lang="ru-RU" sz="1400" b="1" spc="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2022</a:t>
            </a:r>
            <a:r>
              <a:rPr lang="ru-RU" sz="1400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ГОДУ</a:t>
            </a:r>
            <a:r>
              <a:rPr lang="ru-RU" sz="1400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СООТВЕТСТВИИ</a:t>
            </a:r>
            <a:r>
              <a:rPr lang="ru-RU" sz="1400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b="1" spc="-5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u="sng" spc="-20" dirty="0">
                <a:solidFill>
                  <a:srgbClr val="C00000"/>
                </a:solidFill>
                <a:uFill>
                  <a:solidFill>
                    <a:srgbClr val="828282"/>
                  </a:solidFill>
                </a:uFill>
                <a:latin typeface="Times New Roman" pitchFamily="18" charset="0"/>
                <a:cs typeface="Times New Roman" pitchFamily="18" charset="0"/>
                <a:hlinkClick r:id="rId3"/>
              </a:rPr>
              <a:t>ФГОС</a:t>
            </a:r>
            <a:r>
              <a:rPr lang="ru-RU" sz="1400" b="1" u="sng" spc="-35" dirty="0">
                <a:solidFill>
                  <a:srgbClr val="C00000"/>
                </a:solidFill>
                <a:uFill>
                  <a:solidFill>
                    <a:srgbClr val="828282"/>
                  </a:solidFill>
                </a:uFill>
                <a:latin typeface="Times New Roman" pitchFamily="18" charset="0"/>
                <a:cs typeface="Times New Roman" pitchFamily="18" charset="0"/>
                <a:hlinkClick r:id="rId3"/>
              </a:rPr>
              <a:t> </a:t>
            </a:r>
            <a:r>
              <a:rPr lang="ru-RU" sz="1400" b="1" u="sng" spc="-10" dirty="0">
                <a:solidFill>
                  <a:srgbClr val="C00000"/>
                </a:solidFill>
                <a:uFill>
                  <a:solidFill>
                    <a:srgbClr val="828282"/>
                  </a:solidFill>
                </a:uFill>
                <a:latin typeface="Times New Roman" pitchFamily="18" charset="0"/>
                <a:cs typeface="Times New Roman" pitchFamily="18" charset="0"/>
                <a:hlinkClick r:id="rId3"/>
              </a:rPr>
              <a:t>СОО</a:t>
            </a:r>
            <a:r>
              <a:rPr lang="ru-RU" sz="14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УТВЕРЖДЕННЫЙ</a:t>
            </a:r>
            <a:r>
              <a:rPr lang="ru-RU" sz="1400" b="1" spc="4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ПРИКАЗОМ</a:t>
            </a:r>
            <a:r>
              <a:rPr lang="ru-RU" sz="1400" b="1" spc="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sz="1400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РОССИИ</a:t>
            </a:r>
            <a:r>
              <a:rPr lang="ru-RU" sz="1400" b="1" spc="-5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ОТ</a:t>
            </a:r>
            <a:r>
              <a:rPr lang="ru-RU" sz="1400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17.05.2012</a:t>
            </a:r>
            <a:r>
              <a:rPr lang="ru-RU" sz="1400" b="1" spc="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413?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59993" y="2905505"/>
            <a:ext cx="10783570" cy="27571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5080" indent="-306705">
              <a:lnSpc>
                <a:spcPct val="100000"/>
              </a:lnSpc>
              <a:spcBef>
                <a:spcPts val="10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10" dirty="0">
                <a:latin typeface="Times New Roman"/>
                <a:cs typeface="Times New Roman"/>
              </a:rPr>
              <a:t>Образовательные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организации</a:t>
            </a:r>
            <a:r>
              <a:rPr sz="1800" dirty="0">
                <a:latin typeface="Times New Roman"/>
                <a:cs typeface="Times New Roman"/>
              </a:rPr>
              <a:t> в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обязательном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порядке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используют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федеральные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рабочие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программы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русскому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35" dirty="0">
                <a:solidFill>
                  <a:srgbClr val="122547"/>
                </a:solidFill>
                <a:latin typeface="Times New Roman"/>
                <a:cs typeface="Times New Roman"/>
              </a:rPr>
              <a:t>языку,</a:t>
            </a:r>
            <a:r>
              <a:rPr sz="18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литературному</a:t>
            </a:r>
            <a:r>
              <a:rPr sz="1800" b="1" spc="2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чтению</a:t>
            </a:r>
            <a:r>
              <a:rPr sz="18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и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окружающему</a:t>
            </a:r>
            <a:r>
              <a:rPr sz="1800" b="1" spc="3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миру</a:t>
            </a:r>
            <a:r>
              <a:rPr sz="1800" b="1" spc="3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начальной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школе,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по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русскому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35" dirty="0">
                <a:solidFill>
                  <a:srgbClr val="122547"/>
                </a:solidFill>
                <a:latin typeface="Times New Roman"/>
                <a:cs typeface="Times New Roman"/>
              </a:rPr>
              <a:t>языку, </a:t>
            </a:r>
            <a:r>
              <a:rPr sz="1800" b="1" spc="-434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литературе,</a:t>
            </a:r>
            <a:r>
              <a:rPr sz="18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истории,</a:t>
            </a:r>
            <a:r>
              <a:rPr sz="18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обществознанию,</a:t>
            </a:r>
            <a:r>
              <a:rPr sz="1800" b="1" spc="4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географии</a:t>
            </a:r>
            <a:r>
              <a:rPr sz="18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dirty="0">
                <a:solidFill>
                  <a:srgbClr val="122547"/>
                </a:solidFill>
                <a:latin typeface="Times New Roman"/>
                <a:cs typeface="Times New Roman"/>
              </a:rPr>
              <a:t>и</a:t>
            </a:r>
            <a:r>
              <a:rPr sz="18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ОБЖ</a:t>
            </a:r>
            <a:r>
              <a:rPr sz="18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в</a:t>
            </a:r>
            <a:r>
              <a:rPr sz="1800" spc="5" dirty="0">
                <a:latin typeface="Times New Roman"/>
                <a:cs typeface="Times New Roman"/>
              </a:rPr>
              <a:t> основной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5" dirty="0">
                <a:latin typeface="Times New Roman"/>
                <a:cs typeface="Times New Roman"/>
              </a:rPr>
              <a:t> средней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школе.</a:t>
            </a:r>
            <a:endParaRPr sz="1800" dirty="0">
              <a:latin typeface="Times New Roman"/>
              <a:cs typeface="Times New Roman"/>
            </a:endParaRPr>
          </a:p>
          <a:p>
            <a:pPr marL="318770" marR="59055" indent="-306705">
              <a:lnSpc>
                <a:spcPct val="100000"/>
              </a:lnSpc>
              <a:spcBef>
                <a:spcPts val="103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При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этом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федеральные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рабочие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программы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5" dirty="0">
                <a:latin typeface="Times New Roman"/>
                <a:cs typeface="Times New Roman"/>
              </a:rPr>
              <a:t> остальным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учебным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предметам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5" dirty="0">
                <a:latin typeface="Times New Roman"/>
                <a:cs typeface="Times New Roman"/>
              </a:rPr>
              <a:t>могут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использоваться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как </a:t>
            </a:r>
            <a:r>
              <a:rPr sz="1800" dirty="0">
                <a:latin typeface="Times New Roman"/>
                <a:cs typeface="Times New Roman"/>
              </a:rPr>
              <a:t>в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неизменном </a:t>
            </a:r>
            <a:r>
              <a:rPr sz="1800" spc="-5" dirty="0">
                <a:latin typeface="Times New Roman"/>
                <a:cs typeface="Times New Roman"/>
              </a:rPr>
              <a:t>виде, </a:t>
            </a:r>
            <a:r>
              <a:rPr sz="1800" spc="5" dirty="0">
                <a:latin typeface="Times New Roman"/>
                <a:cs typeface="Times New Roman"/>
              </a:rPr>
              <a:t>так </a:t>
            </a:r>
            <a:r>
              <a:rPr sz="1800" dirty="0">
                <a:latin typeface="Times New Roman"/>
                <a:cs typeface="Times New Roman"/>
              </a:rPr>
              <a:t>и в </a:t>
            </a:r>
            <a:r>
              <a:rPr sz="1800" spc="-10" dirty="0">
                <a:latin typeface="Times New Roman"/>
                <a:cs typeface="Times New Roman"/>
              </a:rPr>
              <a:t>качестве </a:t>
            </a:r>
            <a:r>
              <a:rPr sz="1800" spc="5" dirty="0">
                <a:latin typeface="Times New Roman"/>
                <a:cs typeface="Times New Roman"/>
              </a:rPr>
              <a:t>основы </a:t>
            </a:r>
            <a:r>
              <a:rPr sz="1800" dirty="0">
                <a:latin typeface="Times New Roman"/>
                <a:cs typeface="Times New Roman"/>
              </a:rPr>
              <a:t>для </a:t>
            </a:r>
            <a:r>
              <a:rPr sz="1800" spc="-5" dirty="0">
                <a:latin typeface="Times New Roman"/>
                <a:cs typeface="Times New Roman"/>
              </a:rPr>
              <a:t>разработки педагогическими работниками </a:t>
            </a:r>
            <a:r>
              <a:rPr sz="1800" spc="-15" dirty="0">
                <a:latin typeface="Times New Roman"/>
                <a:cs typeface="Times New Roman"/>
              </a:rPr>
              <a:t>рабочих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программ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с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учетом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имеющегося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опыта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реализации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углубленного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изучения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предмета.</a:t>
            </a:r>
            <a:endParaRPr sz="1800" dirty="0">
              <a:latin typeface="Times New Roman"/>
              <a:cs typeface="Times New Roman"/>
            </a:endParaRPr>
          </a:p>
          <a:p>
            <a:pPr marL="318770" marR="384175" indent="-306705">
              <a:lnSpc>
                <a:spcPct val="100000"/>
              </a:lnSpc>
              <a:spcBef>
                <a:spcPts val="1035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25" dirty="0">
                <a:latin typeface="Times New Roman"/>
                <a:cs typeface="Times New Roman"/>
              </a:rPr>
              <a:t>Необходимо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соблюдать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условие,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что содержание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5" dirty="0">
                <a:latin typeface="Times New Roman"/>
                <a:cs typeface="Times New Roman"/>
              </a:rPr>
              <a:t>планируемые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результаты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разработанных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образовательными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организациями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образовательных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программ </a:t>
            </a:r>
            <a:r>
              <a:rPr sz="1800" spc="-10" dirty="0">
                <a:latin typeface="Times New Roman"/>
                <a:cs typeface="Times New Roman"/>
              </a:rPr>
              <a:t>должны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быть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не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ниже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соответствующих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содержания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и</a:t>
            </a:r>
            <a:r>
              <a:rPr sz="1800" spc="-5" dirty="0">
                <a:latin typeface="Times New Roman"/>
                <a:cs typeface="Times New Roman"/>
              </a:rPr>
              <a:t> планируемых</a:t>
            </a:r>
            <a:r>
              <a:rPr sz="1800" spc="-20" dirty="0">
                <a:latin typeface="Times New Roman"/>
                <a:cs typeface="Times New Roman"/>
              </a:rPr>
              <a:t> результатов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федеральных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программ.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914400"/>
            <a:ext cx="10668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marR="1242060" lvl="0" algn="ctr">
              <a:spcBef>
                <a:spcPts val="1410"/>
              </a:spcBef>
            </a:pPr>
            <a:r>
              <a:rPr kumimoji="0" lang="ru-RU" sz="2800" b="1" i="0" u="none" strike="noStrike" kern="0" cap="none" spc="-2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ОБЯЗАТЕЛЬНОЕ</a:t>
            </a:r>
            <a:r>
              <a:rPr kumimoji="0" lang="ru-RU" sz="2800" b="1" i="0" u="none" strike="noStrike" kern="0" cap="none" spc="4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1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ИСПОЛЬЗОВАНИЕ</a:t>
            </a:r>
            <a:r>
              <a:rPr kumimoji="0" lang="ru-RU" sz="2800" b="1" i="0" u="none" strike="noStrike" kern="0" cap="none" spc="-5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3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ФЕДЕРАЛЬНЫХ</a:t>
            </a:r>
            <a:r>
              <a:rPr kumimoji="0" lang="ru-RU" sz="2800" b="1" i="0" u="none" strike="noStrike" kern="0" cap="none" spc="2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4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РАБОЧИХ </a:t>
            </a:r>
            <a:r>
              <a:rPr kumimoji="0" lang="ru-RU" sz="2800" b="1" i="0" u="none" strike="noStrike" kern="0" cap="none" spc="-54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3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ПРОГРАММ</a:t>
            </a:r>
            <a:r>
              <a:rPr kumimoji="0" lang="ru-RU" sz="2800" b="1" i="0" u="none" strike="noStrike" kern="0" cap="none" spc="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ПО</a:t>
            </a:r>
            <a:r>
              <a:rPr kumimoji="0" lang="ru-RU" sz="2800" b="1" i="0" u="none" strike="noStrike" kern="0" cap="none" spc="-9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4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ОТДЕЛЬНЫМ</a:t>
            </a:r>
            <a:r>
              <a:rPr kumimoji="0" lang="ru-RU" sz="2800" b="1" i="0" u="none" strike="noStrike" kern="0" cap="none" spc="4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r>
              <a:rPr kumimoji="0" lang="ru-RU" sz="2800" b="1" i="0" u="none" strike="noStrike" kern="0" cap="none" spc="-2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ПРЕДМЕТАМ</a:t>
            </a:r>
            <a:endParaRPr kumimoji="0" lang="ru-RU" sz="2800" b="1" i="0" u="none" strike="noStrike" kern="0" cap="none" spc="-25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06958" y="1836165"/>
            <a:ext cx="11247120" cy="20794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1710"/>
              </a:lnSpc>
              <a:spcBef>
                <a:spcPts val="100"/>
              </a:spcBef>
            </a:pPr>
            <a:r>
              <a:rPr sz="1500" spc="-5" dirty="0">
                <a:latin typeface="Times New Roman"/>
                <a:cs typeface="Times New Roman"/>
              </a:rPr>
              <a:t>Если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образовательной </a:t>
            </a:r>
            <a:r>
              <a:rPr sz="1500" spc="-5" dirty="0">
                <a:latin typeface="Times New Roman"/>
                <a:cs typeface="Times New Roman"/>
              </a:rPr>
              <a:t>организации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 2023/24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году</a:t>
            </a:r>
            <a:r>
              <a:rPr sz="1500" spc="-5" dirty="0">
                <a:latin typeface="Times New Roman"/>
                <a:cs typeface="Times New Roman"/>
              </a:rPr>
              <a:t> на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обновленный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ФГОС</a:t>
            </a:r>
            <a:r>
              <a:rPr sz="1500" u="sng" spc="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15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2"/>
              </a:rPr>
              <a:t>НОО</a:t>
            </a:r>
            <a:r>
              <a:rPr sz="1500" spc="20" dirty="0">
                <a:latin typeface="Times New Roman"/>
                <a:cs typeface="Times New Roman"/>
                <a:hlinkClick r:id="rId2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перешли</a:t>
            </a:r>
            <a:r>
              <a:rPr sz="1500" dirty="0">
                <a:latin typeface="Times New Roman"/>
                <a:cs typeface="Times New Roman"/>
              </a:rPr>
              <a:t> 1 и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 </a:t>
            </a:r>
            <a:r>
              <a:rPr sz="1500" spc="-5" dirty="0">
                <a:latin typeface="Times New Roman"/>
                <a:cs typeface="Times New Roman"/>
              </a:rPr>
              <a:t>классы,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а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3 и 4 </a:t>
            </a:r>
            <a:r>
              <a:rPr sz="1500" spc="-10" dirty="0">
                <a:latin typeface="Times New Roman"/>
                <a:cs typeface="Times New Roman"/>
              </a:rPr>
              <a:t>классы</a:t>
            </a:r>
            <a:endParaRPr sz="1500" dirty="0">
              <a:latin typeface="Times New Roman"/>
              <a:cs typeface="Times New Roman"/>
            </a:endParaRPr>
          </a:p>
          <a:p>
            <a:pPr marL="12700" marR="5080">
              <a:lnSpc>
                <a:spcPct val="89300"/>
              </a:lnSpc>
              <a:spcBef>
                <a:spcPts val="100"/>
              </a:spcBef>
            </a:pPr>
            <a:r>
              <a:rPr sz="1500" spc="-10" dirty="0">
                <a:latin typeface="Times New Roman"/>
                <a:cs typeface="Times New Roman"/>
              </a:rPr>
              <a:t>обучаются </a:t>
            </a:r>
            <a:r>
              <a:rPr sz="1500" spc="-5" dirty="0">
                <a:latin typeface="Times New Roman"/>
                <a:cs typeface="Times New Roman"/>
              </a:rPr>
              <a:t>по </a:t>
            </a:r>
            <a:r>
              <a:rPr sz="1500" u="sng" spc="-10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ФГОС </a:t>
            </a:r>
            <a:r>
              <a:rPr sz="150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  <a:hlinkClick r:id="rId3"/>
              </a:rPr>
              <a:t>НОО</a:t>
            </a:r>
            <a:r>
              <a:rPr sz="1500" spc="-5" dirty="0">
                <a:latin typeface="Times New Roman"/>
                <a:cs typeface="Times New Roman"/>
              </a:rPr>
              <a:t>, </a:t>
            </a:r>
            <a:r>
              <a:rPr sz="1500" spc="-10" dirty="0">
                <a:latin typeface="Times New Roman"/>
                <a:cs typeface="Times New Roman"/>
              </a:rPr>
              <a:t>утвержденному приказом Минобрнауки </a:t>
            </a:r>
            <a:r>
              <a:rPr sz="1500" spc="-5" dirty="0">
                <a:latin typeface="Times New Roman"/>
                <a:cs typeface="Times New Roman"/>
              </a:rPr>
              <a:t>России </a:t>
            </a:r>
            <a:r>
              <a:rPr sz="1500" spc="-10" dirty="0">
                <a:latin typeface="Times New Roman"/>
                <a:cs typeface="Times New Roman"/>
              </a:rPr>
              <a:t>от </a:t>
            </a:r>
            <a:r>
              <a:rPr sz="1500" dirty="0">
                <a:latin typeface="Times New Roman"/>
                <a:cs typeface="Times New Roman"/>
              </a:rPr>
              <a:t>6 </a:t>
            </a:r>
            <a:r>
              <a:rPr sz="1500" spc="-10" dirty="0">
                <a:latin typeface="Times New Roman"/>
                <a:cs typeface="Times New Roman"/>
              </a:rPr>
              <a:t>октября </a:t>
            </a:r>
            <a:r>
              <a:rPr sz="1500" dirty="0">
                <a:latin typeface="Times New Roman"/>
                <a:cs typeface="Times New Roman"/>
              </a:rPr>
              <a:t>2009 </a:t>
            </a:r>
            <a:r>
              <a:rPr sz="1500" spc="-90" dirty="0">
                <a:latin typeface="Times New Roman"/>
                <a:cs typeface="Times New Roman"/>
              </a:rPr>
              <a:t>г.</a:t>
            </a:r>
            <a:r>
              <a:rPr sz="1500" spc="-8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N 373, </a:t>
            </a:r>
            <a:r>
              <a:rPr sz="1500" spc="-10" dirty="0">
                <a:latin typeface="Times New Roman"/>
                <a:cs typeface="Times New Roman"/>
              </a:rPr>
              <a:t>то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образовательной </a:t>
            </a:r>
            <a:r>
              <a:rPr sz="1500" spc="-5" dirty="0">
                <a:latin typeface="Times New Roman"/>
                <a:cs typeface="Times New Roman"/>
              </a:rPr>
              <a:t>организации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должны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быть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две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действующие</a:t>
            </a:r>
            <a:r>
              <a:rPr sz="1500" spc="-5" dirty="0">
                <a:latin typeface="Times New Roman"/>
                <a:cs typeface="Times New Roman"/>
              </a:rPr>
              <a:t> ООП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на уровне </a:t>
            </a:r>
            <a:r>
              <a:rPr sz="1500" spc="-15" dirty="0">
                <a:latin typeface="Times New Roman"/>
                <a:cs typeface="Times New Roman"/>
              </a:rPr>
              <a:t>начального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общего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образования.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Каждую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из них </a:t>
            </a:r>
            <a:r>
              <a:rPr sz="1500" spc="-20" dirty="0">
                <a:latin typeface="Times New Roman"/>
                <a:cs typeface="Times New Roman"/>
              </a:rPr>
              <a:t>необходимо </a:t>
            </a:r>
            <a:r>
              <a:rPr sz="1500" spc="-5" dirty="0">
                <a:latin typeface="Times New Roman"/>
                <a:cs typeface="Times New Roman"/>
              </a:rPr>
              <a:t>привести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до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1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сентября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2023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25" dirty="0">
                <a:latin typeface="Times New Roman"/>
                <a:cs typeface="Times New Roman"/>
              </a:rPr>
              <a:t>года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-5" dirty="0">
                <a:latin typeface="Times New Roman"/>
                <a:cs typeface="Times New Roman"/>
              </a:rPr>
              <a:t> соответствие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-5" dirty="0">
                <a:latin typeface="Times New Roman"/>
                <a:cs typeface="Times New Roman"/>
              </a:rPr>
              <a:t> федеральной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образовательной </a:t>
            </a:r>
            <a:r>
              <a:rPr sz="1500" spc="-5" dirty="0">
                <a:latin typeface="Times New Roman"/>
                <a:cs typeface="Times New Roman"/>
              </a:rPr>
              <a:t>программой</a:t>
            </a:r>
            <a:r>
              <a:rPr sz="1500" spc="-15" dirty="0">
                <a:latin typeface="Times New Roman"/>
                <a:cs typeface="Times New Roman"/>
              </a:rPr>
              <a:t> начального</a:t>
            </a:r>
            <a:r>
              <a:rPr sz="1500" spc="-10" dirty="0">
                <a:latin typeface="Times New Roman"/>
                <a:cs typeface="Times New Roman"/>
              </a:rPr>
              <a:t> общего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образования.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Аналогично</a:t>
            </a:r>
            <a:r>
              <a:rPr sz="1500" spc="7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необходимо </a:t>
            </a:r>
            <a:r>
              <a:rPr sz="1500" spc="-10" dirty="0">
                <a:latin typeface="Times New Roman"/>
                <a:cs typeface="Times New Roman"/>
              </a:rPr>
              <a:t>организовать 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работу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отношении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ООП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на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уровне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основного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общего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 err="1">
                <a:latin typeface="Times New Roman"/>
                <a:cs typeface="Times New Roman"/>
              </a:rPr>
              <a:t>образования</a:t>
            </a:r>
            <a:r>
              <a:rPr sz="1500" spc="-10" dirty="0" smtClean="0">
                <a:latin typeface="Times New Roman"/>
                <a:cs typeface="Times New Roman"/>
              </a:rPr>
              <a:t>.</a:t>
            </a:r>
            <a:r>
              <a:rPr lang="ru-RU" sz="1600" spc="-5" dirty="0" smtClean="0"/>
              <a:t> </a:t>
            </a:r>
            <a:endParaRPr sz="15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819"/>
              </a:spcBef>
            </a:pPr>
            <a:r>
              <a:rPr sz="1500" spc="-5" dirty="0">
                <a:latin typeface="Times New Roman"/>
                <a:cs typeface="Times New Roman"/>
              </a:rPr>
              <a:t>Для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приведения </a:t>
            </a:r>
            <a:r>
              <a:rPr sz="1500" spc="-5" dirty="0">
                <a:latin typeface="Times New Roman"/>
                <a:cs typeface="Times New Roman"/>
              </a:rPr>
              <a:t>программ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соответствие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ФООП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можно выбрать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один </a:t>
            </a:r>
            <a:r>
              <a:rPr sz="1500" spc="-5" dirty="0">
                <a:latin typeface="Times New Roman"/>
                <a:cs typeface="Times New Roman"/>
              </a:rPr>
              <a:t>из</a:t>
            </a:r>
            <a:r>
              <a:rPr sz="1500" spc="-10" dirty="0">
                <a:latin typeface="Times New Roman"/>
                <a:cs typeface="Times New Roman"/>
              </a:rPr>
              <a:t> вариантов:</a:t>
            </a:r>
            <a:endParaRPr sz="15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8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54965" algn="l"/>
                <a:tab pos="355600" algn="l"/>
              </a:tabLst>
            </a:pPr>
            <a:r>
              <a:rPr sz="1500" dirty="0">
                <a:latin typeface="Times New Roman"/>
                <a:cs typeface="Times New Roman"/>
              </a:rPr>
              <a:t>1)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разработать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новые </a:t>
            </a:r>
            <a:r>
              <a:rPr sz="1500" dirty="0">
                <a:latin typeface="Times New Roman"/>
                <a:cs typeface="Times New Roman"/>
              </a:rPr>
              <a:t>основные</a:t>
            </a:r>
            <a:r>
              <a:rPr sz="1500" spc="-10" dirty="0">
                <a:latin typeface="Times New Roman"/>
                <a:cs typeface="Times New Roman"/>
              </a:rPr>
              <a:t> образовательные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программы;</a:t>
            </a:r>
            <a:endParaRPr sz="1500" dirty="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78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54965" algn="l"/>
                <a:tab pos="355600" algn="l"/>
              </a:tabLst>
            </a:pPr>
            <a:r>
              <a:rPr sz="1500" dirty="0">
                <a:latin typeface="Times New Roman"/>
                <a:cs typeface="Times New Roman"/>
              </a:rPr>
              <a:t>2)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внести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изменения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0" dirty="0">
                <a:latin typeface="Times New Roman"/>
                <a:cs typeface="Times New Roman"/>
              </a:rPr>
              <a:t>действующие </a:t>
            </a:r>
            <a:r>
              <a:rPr sz="1500" dirty="0">
                <a:latin typeface="Times New Roman"/>
                <a:cs typeface="Times New Roman"/>
              </a:rPr>
              <a:t>основные</a:t>
            </a:r>
            <a:r>
              <a:rPr sz="1500" spc="-10" dirty="0">
                <a:latin typeface="Times New Roman"/>
                <a:cs typeface="Times New Roman"/>
              </a:rPr>
              <a:t> образовательные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программы.</a:t>
            </a:r>
            <a:endParaRPr sz="1500" dirty="0">
              <a:latin typeface="Times New Roman"/>
              <a:cs typeface="Times New Roman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92227" y="3949700"/>
          <a:ext cx="11793855" cy="290194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70430"/>
                <a:gridCol w="4580890"/>
                <a:gridCol w="5042535"/>
              </a:tblGrid>
              <a:tr h="37312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1-2,5-6,</a:t>
                      </a:r>
                      <a:r>
                        <a:rPr sz="1800" b="1" spc="-4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10</a:t>
                      </a:r>
                      <a:r>
                        <a:rPr sz="1800" b="1" spc="-2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классы</a:t>
                      </a:r>
                      <a:endParaRPr sz="18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A315F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3-4,</a:t>
                      </a:r>
                      <a:r>
                        <a:rPr sz="1800" b="1" spc="-3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7-9</a:t>
                      </a:r>
                      <a:r>
                        <a:rPr sz="1800" b="1" spc="-3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классы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A315F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b="1" spc="-5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11</a:t>
                      </a:r>
                      <a:r>
                        <a:rPr sz="1800" b="1" spc="-4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классы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1A315F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91440" marR="8636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Обязательная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реализация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обновлённых</a:t>
                      </a:r>
                      <a:r>
                        <a:rPr sz="1800" spc="-7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ФГОС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DD2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5105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Обновлённые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стандарты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вводятся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при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наличии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условий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и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с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согласия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родителей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DD2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Обновлённые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стандарты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не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вводятся,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2075" marR="52895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продолжается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реализация учебных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планов из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действующей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ООП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CCDD2"/>
                    </a:solidFill>
                  </a:tcPr>
                </a:tc>
              </a:tr>
              <a:tr h="161442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ООП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1440" marR="11811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разрабатываются</a:t>
                      </a:r>
                      <a:r>
                        <a:rPr sz="1800" spc="-9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основе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ФООП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1574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действующую ООП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вносятся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изменения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части учебного плана,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содержания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планируемых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результатов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обязательных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для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непосредственного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применения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федеральных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рабочих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программ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В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действующую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основную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ООП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вносятся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  <a:p>
                      <a:pPr marL="92075" marR="304165">
                        <a:lnSpc>
                          <a:spcPct val="100000"/>
                        </a:lnSpc>
                      </a:pP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изменения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в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части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содержания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и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планируемых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результатов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по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отдельным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учебным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предметам,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включенным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в учебный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план 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11 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класса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на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2023/24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учебный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год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8EA"/>
                    </a:solidFill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06958" y="933234"/>
            <a:ext cx="10305517" cy="3662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lvl="0" algn="ctr">
              <a:lnSpc>
                <a:spcPct val="89300"/>
              </a:lnSpc>
              <a:spcBef>
                <a:spcPts val="100"/>
              </a:spcBef>
            </a:pPr>
            <a:r>
              <a:rPr lang="ru-RU" sz="20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</a:t>
            </a:r>
            <a:r>
              <a:rPr lang="ru-RU" sz="2000" b="1" spc="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ПРИВЕСТИ</a:t>
            </a:r>
            <a:r>
              <a:rPr lang="ru-RU" sz="2000" b="1" spc="-8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ООП</a:t>
            </a:r>
            <a:r>
              <a:rPr lang="ru-RU" sz="20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-4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ШКОЛЫ</a:t>
            </a:r>
            <a:r>
              <a:rPr lang="ru-RU" sz="2000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000" b="1" spc="-114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-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СООТВЕТСТВИЕ</a:t>
            </a:r>
            <a:r>
              <a:rPr lang="ru-RU" sz="2000" b="1" spc="-6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000" b="1" spc="-1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ФООП?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xfrm>
            <a:off x="470026" y="2302869"/>
            <a:ext cx="11251946" cy="37952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79730" marR="101600" indent="-306705">
              <a:lnSpc>
                <a:spcPct val="115100"/>
              </a:lnSpc>
              <a:spcBef>
                <a:spcPts val="95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80365" algn="l"/>
                <a:tab pos="381000" algn="l"/>
              </a:tabLst>
            </a:pPr>
            <a:r>
              <a:rPr spc="-15" dirty="0"/>
              <a:t>Согласно</a:t>
            </a:r>
            <a:r>
              <a:rPr dirty="0">
                <a:solidFill>
                  <a:srgbClr val="828282"/>
                </a:solidFill>
              </a:rPr>
              <a:t> </a:t>
            </a:r>
            <a:r>
              <a:rPr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hlinkClick r:id="rId2"/>
              </a:rPr>
              <a:t>части</a:t>
            </a:r>
            <a:r>
              <a:rPr u="sng" spc="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hlinkClick r:id="rId2"/>
              </a:rPr>
              <a:t> </a:t>
            </a:r>
            <a:r>
              <a:rPr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hlinkClick r:id="rId2"/>
              </a:rPr>
              <a:t>6.3</a:t>
            </a:r>
            <a:r>
              <a:rPr u="sng" spc="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hlinkClick r:id="rId2"/>
              </a:rPr>
              <a:t> </a:t>
            </a:r>
            <a:r>
              <a:rPr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hlinkClick r:id="rId2"/>
              </a:rPr>
              <a:t>статьи </a:t>
            </a:r>
            <a:r>
              <a:rPr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hlinkClick r:id="rId2"/>
              </a:rPr>
              <a:t>12</a:t>
            </a:r>
            <a:r>
              <a:rPr spc="10" dirty="0">
                <a:solidFill>
                  <a:srgbClr val="828282"/>
                </a:solidFill>
                <a:hlinkClick r:id="rId2"/>
              </a:rPr>
              <a:t> </a:t>
            </a:r>
            <a:r>
              <a:rPr spc="-5" dirty="0"/>
              <a:t>Федерального </a:t>
            </a:r>
            <a:r>
              <a:rPr spc="-20" dirty="0"/>
              <a:t>закона</a:t>
            </a:r>
            <a:r>
              <a:rPr spc="15" dirty="0"/>
              <a:t> </a:t>
            </a:r>
            <a:r>
              <a:rPr dirty="0"/>
              <a:t>N 273-ФЗ </a:t>
            </a:r>
            <a:r>
              <a:rPr spc="-10" dirty="0"/>
              <a:t>образовательные</a:t>
            </a:r>
            <a:r>
              <a:rPr spc="10" dirty="0"/>
              <a:t> </a:t>
            </a:r>
            <a:r>
              <a:rPr spc="-5" dirty="0"/>
              <a:t>организации</a:t>
            </a:r>
            <a:r>
              <a:rPr dirty="0"/>
              <a:t> в</a:t>
            </a:r>
            <a:r>
              <a:rPr spc="10" dirty="0"/>
              <a:t> </a:t>
            </a:r>
            <a:r>
              <a:rPr spc="-15" dirty="0"/>
              <a:t>обязательном </a:t>
            </a:r>
            <a:r>
              <a:rPr spc="-10" dirty="0"/>
              <a:t> порядке</a:t>
            </a:r>
            <a:r>
              <a:rPr spc="10" dirty="0"/>
              <a:t> </a:t>
            </a:r>
            <a:r>
              <a:rPr spc="-10" dirty="0"/>
              <a:t>используют</a:t>
            </a:r>
            <a:r>
              <a:rPr spc="10" dirty="0"/>
              <a:t> </a:t>
            </a:r>
            <a:r>
              <a:rPr spc="-5" dirty="0"/>
              <a:t>федеральные</a:t>
            </a:r>
            <a:r>
              <a:rPr spc="20" dirty="0"/>
              <a:t> </a:t>
            </a:r>
            <a:r>
              <a:rPr spc="-10" dirty="0"/>
              <a:t>рабочие</a:t>
            </a:r>
            <a:r>
              <a:rPr dirty="0"/>
              <a:t> программы</a:t>
            </a:r>
            <a:r>
              <a:rPr spc="-15" dirty="0"/>
              <a:t> </a:t>
            </a:r>
            <a:r>
              <a:rPr spc="-5" dirty="0"/>
              <a:t>по</a:t>
            </a:r>
            <a:r>
              <a:rPr dirty="0"/>
              <a:t> учебным</a:t>
            </a:r>
            <a:r>
              <a:rPr spc="-20" dirty="0"/>
              <a:t> </a:t>
            </a:r>
            <a:r>
              <a:rPr spc="-5" dirty="0"/>
              <a:t>предметам</a:t>
            </a:r>
            <a:r>
              <a:rPr spc="-10" dirty="0"/>
              <a:t> </a:t>
            </a:r>
            <a:r>
              <a:rPr dirty="0"/>
              <a:t>"Русский</a:t>
            </a:r>
            <a:r>
              <a:rPr spc="-20" dirty="0"/>
              <a:t> </a:t>
            </a:r>
            <a:r>
              <a:rPr spc="-5" dirty="0"/>
              <a:t>язык",</a:t>
            </a:r>
            <a:r>
              <a:rPr spc="15" dirty="0"/>
              <a:t> </a:t>
            </a:r>
            <a:r>
              <a:rPr spc="-5" dirty="0"/>
              <a:t>"Литературное </a:t>
            </a:r>
            <a:r>
              <a:rPr spc="-434" dirty="0"/>
              <a:t> </a:t>
            </a:r>
            <a:r>
              <a:rPr spc="-5" dirty="0"/>
              <a:t>чтение"</a:t>
            </a:r>
            <a:r>
              <a:rPr dirty="0"/>
              <a:t> и</a:t>
            </a:r>
            <a:r>
              <a:rPr spc="-5" dirty="0"/>
              <a:t> "Окружающий</a:t>
            </a:r>
            <a:r>
              <a:rPr spc="-25" dirty="0"/>
              <a:t> </a:t>
            </a:r>
            <a:r>
              <a:rPr dirty="0"/>
              <a:t>мир"</a:t>
            </a:r>
            <a:r>
              <a:rPr spc="5" dirty="0"/>
              <a:t> </a:t>
            </a:r>
            <a:r>
              <a:rPr spc="-10" dirty="0"/>
              <a:t>(начальное</a:t>
            </a:r>
            <a:r>
              <a:rPr dirty="0"/>
              <a:t> </a:t>
            </a:r>
            <a:r>
              <a:rPr spc="-5" dirty="0"/>
              <a:t>общее</a:t>
            </a:r>
            <a:r>
              <a:rPr dirty="0"/>
              <a:t> </a:t>
            </a:r>
            <a:r>
              <a:rPr spc="-5" dirty="0"/>
              <a:t>образование),</a:t>
            </a:r>
            <a:r>
              <a:rPr spc="5" dirty="0"/>
              <a:t> </a:t>
            </a:r>
            <a:r>
              <a:rPr dirty="0"/>
              <a:t>"Русский</a:t>
            </a:r>
            <a:r>
              <a:rPr spc="-25" dirty="0"/>
              <a:t> </a:t>
            </a:r>
            <a:r>
              <a:rPr dirty="0"/>
              <a:t>язык", </a:t>
            </a:r>
            <a:r>
              <a:rPr spc="-5" dirty="0"/>
              <a:t>"Литература",</a:t>
            </a:r>
            <a:r>
              <a:rPr spc="-20" dirty="0"/>
              <a:t> </a:t>
            </a:r>
            <a:r>
              <a:rPr spc="-5" dirty="0"/>
              <a:t>"История",</a:t>
            </a:r>
          </a:p>
          <a:p>
            <a:pPr marL="379730" marR="499109">
              <a:lnSpc>
                <a:spcPct val="114999"/>
              </a:lnSpc>
            </a:pPr>
            <a:r>
              <a:rPr dirty="0"/>
              <a:t>"Обществознание", </a:t>
            </a:r>
            <a:r>
              <a:rPr spc="-15" dirty="0"/>
              <a:t>"География" </a:t>
            </a:r>
            <a:r>
              <a:rPr dirty="0"/>
              <a:t>и </a:t>
            </a:r>
            <a:r>
              <a:rPr spc="-5" dirty="0"/>
              <a:t>"Основы </a:t>
            </a:r>
            <a:r>
              <a:rPr dirty="0"/>
              <a:t>безопасности жизнедеятельности" </a:t>
            </a:r>
            <a:r>
              <a:rPr spc="5" dirty="0"/>
              <a:t>(основное </a:t>
            </a:r>
            <a:r>
              <a:rPr dirty="0"/>
              <a:t>общее и </a:t>
            </a:r>
            <a:r>
              <a:rPr spc="-5" dirty="0"/>
              <a:t>среднее </a:t>
            </a:r>
            <a:r>
              <a:rPr spc="-434" dirty="0"/>
              <a:t> </a:t>
            </a:r>
            <a:r>
              <a:rPr dirty="0"/>
              <a:t>общее</a:t>
            </a:r>
            <a:r>
              <a:rPr spc="-20" dirty="0"/>
              <a:t> </a:t>
            </a:r>
            <a:r>
              <a:rPr spc="-5" dirty="0"/>
              <a:t>образование).</a:t>
            </a:r>
          </a:p>
          <a:p>
            <a:pPr marL="379730" marR="5080" indent="-306705">
              <a:lnSpc>
                <a:spcPct val="114999"/>
              </a:lnSpc>
              <a:spcBef>
                <a:spcPts val="1105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80365" algn="l"/>
                <a:tab pos="381000" algn="l"/>
              </a:tabLst>
            </a:pPr>
            <a:r>
              <a:rPr spc="-5" dirty="0"/>
              <a:t>При</a:t>
            </a:r>
            <a:r>
              <a:rPr dirty="0"/>
              <a:t> </a:t>
            </a:r>
            <a:r>
              <a:rPr spc="-20" dirty="0"/>
              <a:t>этом</a:t>
            </a:r>
            <a:r>
              <a:rPr spc="5" dirty="0"/>
              <a:t> </a:t>
            </a:r>
            <a:r>
              <a:rPr spc="-5" dirty="0"/>
              <a:t>федеральные</a:t>
            </a:r>
            <a:r>
              <a:rPr dirty="0"/>
              <a:t> </a:t>
            </a:r>
            <a:r>
              <a:rPr spc="-10" dirty="0"/>
              <a:t>рабочие</a:t>
            </a:r>
            <a:r>
              <a:rPr spc="-5" dirty="0"/>
              <a:t> </a:t>
            </a:r>
            <a:r>
              <a:rPr dirty="0"/>
              <a:t>программы</a:t>
            </a:r>
            <a:r>
              <a:rPr spc="5" dirty="0"/>
              <a:t> </a:t>
            </a:r>
            <a:r>
              <a:rPr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по</a:t>
            </a:r>
            <a:r>
              <a:rPr b="1" dirty="0">
                <a:solidFill>
                  <a:srgbClr val="122547"/>
                </a:solidFill>
                <a:latin typeface="Times New Roman"/>
                <a:cs typeface="Times New Roman"/>
              </a:rPr>
              <a:t> остальным</a:t>
            </a:r>
            <a:r>
              <a:rPr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b="1" dirty="0">
                <a:solidFill>
                  <a:srgbClr val="122547"/>
                </a:solidFill>
                <a:latin typeface="Times New Roman"/>
                <a:cs typeface="Times New Roman"/>
              </a:rPr>
              <a:t>учебным</a:t>
            </a:r>
            <a:r>
              <a:rPr b="1" spc="-2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предметам</a:t>
            </a:r>
            <a:r>
              <a:rPr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pc="5" dirty="0"/>
              <a:t>могут</a:t>
            </a:r>
            <a:r>
              <a:rPr spc="-25" dirty="0"/>
              <a:t> </a:t>
            </a:r>
            <a:r>
              <a:rPr spc="-10" dirty="0"/>
              <a:t>использоваться</a:t>
            </a:r>
            <a:r>
              <a:rPr spc="5" dirty="0"/>
              <a:t> </a:t>
            </a:r>
            <a:r>
              <a:rPr spc="-10" dirty="0"/>
              <a:t>как</a:t>
            </a:r>
            <a:r>
              <a:rPr spc="5" dirty="0"/>
              <a:t> </a:t>
            </a:r>
            <a:r>
              <a:rPr dirty="0"/>
              <a:t>в </a:t>
            </a:r>
            <a:r>
              <a:rPr spc="5" dirty="0"/>
              <a:t> </a:t>
            </a:r>
            <a:r>
              <a:rPr spc="-10" dirty="0"/>
              <a:t>неизменном </a:t>
            </a:r>
            <a:r>
              <a:rPr spc="-5" dirty="0"/>
              <a:t>виде, </a:t>
            </a:r>
            <a:r>
              <a:rPr spc="5" dirty="0"/>
              <a:t>так </a:t>
            </a:r>
            <a:r>
              <a:rPr dirty="0"/>
              <a:t>и в </a:t>
            </a:r>
            <a:r>
              <a:rPr spc="-10" dirty="0"/>
              <a:t>качестве </a:t>
            </a:r>
            <a:r>
              <a:rPr spc="5" dirty="0"/>
              <a:t>основы </a:t>
            </a:r>
            <a:r>
              <a:rPr dirty="0"/>
              <a:t>для </a:t>
            </a:r>
            <a:r>
              <a:rPr spc="-5" dirty="0"/>
              <a:t>разработки педагогическими работниками </a:t>
            </a:r>
            <a:r>
              <a:rPr spc="-10" dirty="0"/>
              <a:t>рабочих </a:t>
            </a:r>
            <a:r>
              <a:rPr spc="-5" dirty="0"/>
              <a:t>программ по </a:t>
            </a:r>
            <a:r>
              <a:rPr spc="-434" dirty="0"/>
              <a:t> </a:t>
            </a:r>
            <a:r>
              <a:rPr dirty="0"/>
              <a:t>учебным</a:t>
            </a:r>
            <a:r>
              <a:rPr spc="-30" dirty="0"/>
              <a:t> </a:t>
            </a:r>
            <a:r>
              <a:rPr spc="-5" dirty="0"/>
              <a:t>предметам, </a:t>
            </a:r>
            <a:r>
              <a:rPr dirty="0"/>
              <a:t>в</a:t>
            </a:r>
            <a:r>
              <a:rPr spc="-5" dirty="0"/>
              <a:t> </a:t>
            </a:r>
            <a:r>
              <a:rPr spc="-25" dirty="0"/>
              <a:t>том</a:t>
            </a:r>
            <a:r>
              <a:rPr dirty="0"/>
              <a:t> </a:t>
            </a:r>
            <a:r>
              <a:rPr spc="-5" dirty="0"/>
              <a:t>числе</a:t>
            </a:r>
            <a:r>
              <a:rPr dirty="0"/>
              <a:t> с</a:t>
            </a:r>
            <a:r>
              <a:rPr spc="5" dirty="0"/>
              <a:t> </a:t>
            </a:r>
            <a:r>
              <a:rPr spc="-10" dirty="0"/>
              <a:t>учетом</a:t>
            </a:r>
            <a:r>
              <a:rPr spc="-30" dirty="0"/>
              <a:t> </a:t>
            </a:r>
            <a:r>
              <a:rPr spc="-5" dirty="0"/>
              <a:t>имеющегося</a:t>
            </a:r>
            <a:r>
              <a:rPr spc="-10" dirty="0"/>
              <a:t> </a:t>
            </a:r>
            <a:r>
              <a:rPr spc="5" dirty="0"/>
              <a:t>опыта </a:t>
            </a:r>
            <a:r>
              <a:rPr dirty="0"/>
              <a:t>реализации</a:t>
            </a:r>
            <a:r>
              <a:rPr spc="-5" dirty="0"/>
              <a:t> </a:t>
            </a:r>
            <a:r>
              <a:rPr spc="-20" dirty="0"/>
              <a:t>углубленного</a:t>
            </a:r>
            <a:r>
              <a:rPr spc="-30" dirty="0"/>
              <a:t> </a:t>
            </a:r>
            <a:r>
              <a:rPr spc="-5" dirty="0"/>
              <a:t>их изучения.</a:t>
            </a:r>
          </a:p>
          <a:p>
            <a:pPr marL="379730" marR="542925" indent="-306705">
              <a:lnSpc>
                <a:spcPct val="115100"/>
              </a:lnSpc>
              <a:spcBef>
                <a:spcPts val="110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80365" algn="l"/>
                <a:tab pos="381000" algn="l"/>
              </a:tabLst>
            </a:pPr>
            <a:r>
              <a:rPr dirty="0"/>
              <a:t>В</a:t>
            </a:r>
            <a:r>
              <a:rPr spc="-5" dirty="0"/>
              <a:t> </a:t>
            </a:r>
            <a:r>
              <a:rPr spc="-20" dirty="0"/>
              <a:t>этом</a:t>
            </a:r>
            <a:r>
              <a:rPr spc="15" dirty="0"/>
              <a:t> </a:t>
            </a:r>
            <a:r>
              <a:rPr dirty="0"/>
              <a:t>случае</a:t>
            </a:r>
            <a:r>
              <a:rPr spc="-20" dirty="0"/>
              <a:t> </a:t>
            </a:r>
            <a:r>
              <a:rPr spc="-25" dirty="0"/>
              <a:t>необходимо</a:t>
            </a:r>
            <a:r>
              <a:rPr spc="5" dirty="0"/>
              <a:t> </a:t>
            </a:r>
            <a:r>
              <a:rPr spc="-25" dirty="0"/>
              <a:t>соблюдать</a:t>
            </a:r>
            <a:r>
              <a:rPr spc="20" dirty="0"/>
              <a:t> </a:t>
            </a:r>
            <a:r>
              <a:rPr dirty="0"/>
              <a:t>условие,</a:t>
            </a:r>
            <a:r>
              <a:rPr spc="-25" dirty="0"/>
              <a:t> </a:t>
            </a:r>
            <a:r>
              <a:rPr spc="-10" dirty="0"/>
              <a:t>что</a:t>
            </a:r>
            <a:r>
              <a:rPr spc="-5" dirty="0"/>
              <a:t> </a:t>
            </a:r>
            <a:r>
              <a:rPr spc="-10" dirty="0"/>
              <a:t>содержание</a:t>
            </a:r>
            <a:r>
              <a:rPr spc="-5" dirty="0"/>
              <a:t> </a:t>
            </a:r>
            <a:r>
              <a:rPr dirty="0"/>
              <a:t>и </a:t>
            </a:r>
            <a:r>
              <a:rPr spc="-5" dirty="0"/>
              <a:t>планируемые</a:t>
            </a:r>
            <a:r>
              <a:rPr spc="-15" dirty="0"/>
              <a:t> </a:t>
            </a:r>
            <a:r>
              <a:rPr spc="-20" dirty="0"/>
              <a:t>результаты</a:t>
            </a:r>
            <a:r>
              <a:rPr spc="-25" dirty="0"/>
              <a:t> </a:t>
            </a:r>
            <a:r>
              <a:rPr dirty="0"/>
              <a:t>разработанных </a:t>
            </a:r>
            <a:r>
              <a:rPr spc="-434" dirty="0"/>
              <a:t> </a:t>
            </a:r>
            <a:r>
              <a:rPr spc="-10" dirty="0"/>
              <a:t>образовательными</a:t>
            </a:r>
            <a:r>
              <a:rPr spc="10" dirty="0"/>
              <a:t> </a:t>
            </a:r>
            <a:r>
              <a:rPr spc="-5" dirty="0"/>
              <a:t>организациями</a:t>
            </a:r>
            <a:r>
              <a:rPr dirty="0"/>
              <a:t> </a:t>
            </a:r>
            <a:r>
              <a:rPr spc="-10" dirty="0"/>
              <a:t>образовательных</a:t>
            </a:r>
            <a:r>
              <a:rPr spc="15" dirty="0"/>
              <a:t> </a:t>
            </a:r>
            <a:r>
              <a:rPr spc="-5" dirty="0"/>
              <a:t>программ </a:t>
            </a:r>
            <a:r>
              <a:rPr spc="-10" dirty="0"/>
              <a:t>должны</a:t>
            </a:r>
            <a:r>
              <a:rPr dirty="0"/>
              <a:t> быть</a:t>
            </a:r>
            <a:r>
              <a:rPr spc="10" dirty="0"/>
              <a:t> </a:t>
            </a:r>
            <a:r>
              <a:rPr spc="-5" dirty="0"/>
              <a:t>не</a:t>
            </a:r>
            <a:r>
              <a:rPr spc="5" dirty="0"/>
              <a:t> </a:t>
            </a:r>
            <a:r>
              <a:rPr spc="-10" dirty="0"/>
              <a:t>ниже</a:t>
            </a:r>
            <a:r>
              <a:rPr spc="15" dirty="0"/>
              <a:t> </a:t>
            </a:r>
            <a:r>
              <a:rPr spc="-5" dirty="0"/>
              <a:t>соответствующих</a:t>
            </a:r>
          </a:p>
          <a:p>
            <a:pPr marL="379730">
              <a:spcBef>
                <a:spcPts val="325"/>
              </a:spcBef>
            </a:pPr>
            <a:r>
              <a:rPr spc="-10" dirty="0"/>
              <a:t>содержания</a:t>
            </a:r>
            <a:r>
              <a:rPr spc="-20" dirty="0"/>
              <a:t> </a:t>
            </a:r>
            <a:r>
              <a:rPr dirty="0"/>
              <a:t>и</a:t>
            </a:r>
            <a:r>
              <a:rPr spc="15" dirty="0"/>
              <a:t> </a:t>
            </a:r>
            <a:r>
              <a:rPr spc="-5" dirty="0"/>
              <a:t>планируемых </a:t>
            </a:r>
            <a:r>
              <a:rPr spc="-20" dirty="0"/>
              <a:t>результатов</a:t>
            </a:r>
            <a:r>
              <a:rPr spc="-10" dirty="0"/>
              <a:t> </a:t>
            </a:r>
            <a:r>
              <a:rPr spc="-5" dirty="0"/>
              <a:t>федеральных</a:t>
            </a:r>
            <a:r>
              <a:rPr spc="20" dirty="0"/>
              <a:t> </a:t>
            </a:r>
            <a:r>
              <a:rPr spc="5" dirty="0"/>
              <a:t>основных</a:t>
            </a:r>
            <a:r>
              <a:rPr spc="20" dirty="0"/>
              <a:t> </a:t>
            </a:r>
            <a:r>
              <a:rPr spc="-10" dirty="0"/>
              <a:t>общеобразовательных</a:t>
            </a:r>
            <a:r>
              <a:rPr spc="20" dirty="0"/>
              <a:t> </a:t>
            </a:r>
            <a:r>
              <a:rPr spc="-5" dirty="0" err="1"/>
              <a:t>программ</a:t>
            </a:r>
            <a:r>
              <a:rPr spc="-5" dirty="0" smtClean="0"/>
              <a:t>.</a:t>
            </a:r>
            <a:r>
              <a:rPr lang="ru-RU" dirty="0"/>
              <a:t> </a:t>
            </a:r>
            <a:endParaRPr spc="-5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33400" y="990600"/>
            <a:ext cx="11311127" cy="1723549"/>
          </a:xfrm>
        </p:spPr>
        <p:txBody>
          <a:bodyPr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КАКИЕ 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РАЗДЕЛЫ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ФООП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ЯВЛЯЮТСЯ </a:t>
            </a:r>
            <a:r>
              <a:rPr lang="ru-RU" b="1" spc="-1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ОБЯЗАТЕЛЬНЫМИ</a:t>
            </a:r>
            <a:br>
              <a:rPr lang="ru-RU" b="1" spc="-1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spc="-1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НЕПОСРЕДСТВЕННОГО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ПРИМЕНЕНИЯ </a:t>
            </a:r>
            <a:r>
              <a:rPr lang="ru-RU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pc="-5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spc="-35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ОБРАЗОВАТЕЛЬНОЙ</a:t>
            </a:r>
            <a:r>
              <a:rPr lang="ru-RU" b="1" spc="-1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ОРГАНИЗАЦИЕЙ?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355803" y="2244344"/>
            <a:ext cx="11118215" cy="4333878"/>
          </a:xfrm>
          <a:prstGeom prst="rect">
            <a:avLst/>
          </a:prstGeom>
        </p:spPr>
        <p:txBody>
          <a:bodyPr vert="horz" wrap="square" lIns="0" tIns="32384" rIns="0" bIns="0" rtlCol="0">
            <a:spAutoFit/>
          </a:bodyPr>
          <a:lstStyle/>
          <a:p>
            <a:pPr marL="318770" marR="254635" indent="-306705">
              <a:lnSpc>
                <a:spcPts val="1680"/>
              </a:lnSpc>
              <a:spcBef>
                <a:spcPts val="254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На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основании</a:t>
            </a:r>
            <a:r>
              <a:rPr sz="1500" spc="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статьи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 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2</a:t>
            </a:r>
            <a:r>
              <a:rPr sz="1500" spc="5" dirty="0">
                <a:solidFill>
                  <a:srgbClr val="828282"/>
                </a:solidFill>
                <a:latin typeface="Times New Roman"/>
                <a:cs typeface="Times New Roman"/>
                <a:hlinkClick r:id="rId2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Федерального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закона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N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273-ФЗ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разработка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5" dirty="0">
                <a:latin typeface="Times New Roman"/>
                <a:cs typeface="Times New Roman"/>
              </a:rPr>
              <a:t> плана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является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частью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образовательной</a:t>
            </a:r>
            <a:r>
              <a:rPr sz="1500" spc="-5" dirty="0">
                <a:latin typeface="Times New Roman"/>
                <a:cs typeface="Times New Roman"/>
              </a:rPr>
              <a:t> программы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относится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к</a:t>
            </a:r>
            <a:r>
              <a:rPr sz="1500" spc="-15" dirty="0">
                <a:latin typeface="Times New Roman"/>
                <a:cs typeface="Times New Roman"/>
              </a:rPr>
              <a:t> компетенции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конкретной</a:t>
            </a:r>
            <a:r>
              <a:rPr sz="1500" spc="-5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образовательной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организации.</a:t>
            </a:r>
            <a:endParaRPr sz="1500" dirty="0">
              <a:latin typeface="Times New Roman"/>
              <a:cs typeface="Times New Roman"/>
            </a:endParaRPr>
          </a:p>
          <a:p>
            <a:pPr marL="318770" marR="186690" indent="-306705">
              <a:lnSpc>
                <a:spcPts val="1670"/>
              </a:lnSpc>
              <a:spcBef>
                <a:spcPts val="117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10" dirty="0">
                <a:latin typeface="Times New Roman"/>
                <a:cs typeface="Times New Roman"/>
              </a:rPr>
              <a:t>Соответствующий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вариант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федерального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плана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является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основой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для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разработки</a:t>
            </a:r>
            <a:r>
              <a:rPr sz="1500" spc="-3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 </a:t>
            </a:r>
            <a:r>
              <a:rPr sz="1500" spc="-5" dirty="0">
                <a:latin typeface="Times New Roman"/>
                <a:cs typeface="Times New Roman"/>
              </a:rPr>
              <a:t>плана </a:t>
            </a:r>
            <a:r>
              <a:rPr sz="1500" spc="-10" dirty="0">
                <a:latin typeface="Times New Roman"/>
                <a:cs typeface="Times New Roman"/>
              </a:rPr>
              <a:t>образовательной </a:t>
            </a:r>
            <a:r>
              <a:rPr sz="1500" spc="-5" dirty="0">
                <a:latin typeface="Times New Roman"/>
                <a:cs typeface="Times New Roman"/>
              </a:rPr>
              <a:t> организации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с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учетом</a:t>
            </a:r>
            <a:r>
              <a:rPr sz="1500" dirty="0">
                <a:latin typeface="Times New Roman"/>
                <a:cs typeface="Times New Roman"/>
              </a:rPr>
              <a:t> интересов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участников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образовательных</a:t>
            </a:r>
            <a:r>
              <a:rPr sz="1500" spc="-5" dirty="0">
                <a:latin typeface="Times New Roman"/>
                <a:cs typeface="Times New Roman"/>
              </a:rPr>
              <a:t> отношений,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условий</a:t>
            </a:r>
            <a:r>
              <a:rPr sz="1500" dirty="0">
                <a:latin typeface="Times New Roman"/>
                <a:cs typeface="Times New Roman"/>
              </a:rPr>
              <a:t> 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возможностей образовательной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организации.</a:t>
            </a:r>
            <a:endParaRPr sz="1500" dirty="0">
              <a:latin typeface="Times New Roman"/>
              <a:cs typeface="Times New Roman"/>
            </a:endParaRPr>
          </a:p>
          <a:p>
            <a:pPr marL="318770" marR="215900" indent="-306705">
              <a:lnSpc>
                <a:spcPct val="94100"/>
              </a:lnSpc>
              <a:spcBef>
                <a:spcPts val="113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15" dirty="0">
                <a:latin typeface="Times New Roman"/>
                <a:cs typeface="Times New Roman"/>
              </a:rPr>
              <a:t>Согласно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требованиям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ФГОС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структура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ООП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включает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обязательную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часть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часть,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формируемую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участниками</a:t>
            </a:r>
            <a:r>
              <a:rPr sz="1500" spc="-10" dirty="0">
                <a:latin typeface="Times New Roman"/>
                <a:cs typeface="Times New Roman"/>
              </a:rPr>
              <a:t> образовательных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отношений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за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счет </a:t>
            </a:r>
            <a:r>
              <a:rPr sz="1500" spc="-15" dirty="0">
                <a:latin typeface="Times New Roman"/>
                <a:cs typeface="Times New Roman"/>
              </a:rPr>
              <a:t>включения</a:t>
            </a:r>
            <a:r>
              <a:rPr sz="1500" dirty="0">
                <a:latin typeface="Times New Roman"/>
                <a:cs typeface="Times New Roman"/>
              </a:rPr>
              <a:t> в </a:t>
            </a:r>
            <a:r>
              <a:rPr sz="1500" spc="-5" dirty="0">
                <a:latin typeface="Times New Roman"/>
                <a:cs typeface="Times New Roman"/>
              </a:rPr>
              <a:t>учебные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планы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учебных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предметов,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учебных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курсов,</a:t>
            </a:r>
            <a:r>
              <a:rPr sz="1500" spc="-5" dirty="0">
                <a:latin typeface="Times New Roman"/>
                <a:cs typeface="Times New Roman"/>
              </a:rPr>
              <a:t> учебных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модулей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выбору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родителей 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(законных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представителей)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несовершеннолетних</a:t>
            </a:r>
            <a:r>
              <a:rPr sz="1500" spc="-15" dirty="0">
                <a:latin typeface="Times New Roman"/>
                <a:cs typeface="Times New Roman"/>
              </a:rPr>
              <a:t> обучающихся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из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перечня, предлагаемого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образовательной</a:t>
            </a:r>
            <a:r>
              <a:rPr sz="1500" spc="-3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организацией.</a:t>
            </a:r>
            <a:endParaRPr sz="1500" dirty="0">
              <a:latin typeface="Times New Roman"/>
              <a:cs typeface="Times New Roman"/>
            </a:endParaRPr>
          </a:p>
          <a:p>
            <a:pPr marL="318770" marR="621030" indent="-306705">
              <a:lnSpc>
                <a:spcPts val="1700"/>
              </a:lnSpc>
              <a:spcBef>
                <a:spcPts val="118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spc="-5" dirty="0">
                <a:latin typeface="Times New Roman"/>
                <a:cs typeface="Times New Roman"/>
              </a:rPr>
              <a:t>При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разработке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учебного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плана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на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уровне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основного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среднего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общего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образования</a:t>
            </a:r>
            <a:r>
              <a:rPr sz="1500" spc="40" dirty="0"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образовательная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организация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вправе </a:t>
            </a:r>
            <a:r>
              <a:rPr sz="1500" b="1" spc="-36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предусмотреть</a:t>
            </a:r>
            <a:r>
              <a:rPr sz="15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перераспределение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времени,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предусмотренного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в</a:t>
            </a:r>
            <a:r>
              <a:rPr sz="1500" b="1" spc="1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федеральном</a:t>
            </a:r>
            <a:r>
              <a:rPr sz="1500" b="1" spc="-2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учебном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плане на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изучение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учебных</a:t>
            </a:r>
            <a:endParaRPr sz="1500" dirty="0">
              <a:latin typeface="Times New Roman"/>
              <a:cs typeface="Times New Roman"/>
            </a:endParaRPr>
          </a:p>
          <a:p>
            <a:pPr marL="318770" marR="5080">
              <a:lnSpc>
                <a:spcPts val="1710"/>
              </a:lnSpc>
              <a:spcBef>
                <a:spcPts val="15"/>
              </a:spcBef>
            </a:pP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предметов,</a:t>
            </a:r>
            <a:r>
              <a:rPr sz="1500" b="1" spc="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по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которым</a:t>
            </a:r>
            <a:r>
              <a:rPr sz="1500" b="1" spc="1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5" dirty="0">
                <a:solidFill>
                  <a:srgbClr val="122547"/>
                </a:solidFill>
                <a:latin typeface="Times New Roman"/>
                <a:cs typeface="Times New Roman"/>
              </a:rPr>
              <a:t>не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0" dirty="0">
                <a:solidFill>
                  <a:srgbClr val="122547"/>
                </a:solidFill>
                <a:latin typeface="Times New Roman"/>
                <a:cs typeface="Times New Roman"/>
              </a:rPr>
              <a:t>проводится</a:t>
            </a:r>
            <a:r>
              <a:rPr sz="1500" b="1" spc="5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spc="-15" dirty="0">
                <a:solidFill>
                  <a:srgbClr val="122547"/>
                </a:solidFill>
                <a:latin typeface="Times New Roman"/>
                <a:cs typeface="Times New Roman"/>
              </a:rPr>
              <a:t>государственная итоговая</a:t>
            </a:r>
            <a:r>
              <a:rPr sz="1500" b="1" spc="-20" dirty="0">
                <a:solidFill>
                  <a:srgbClr val="122547"/>
                </a:solidFill>
                <a:latin typeface="Times New Roman"/>
                <a:cs typeface="Times New Roman"/>
              </a:rPr>
              <a:t> </a:t>
            </a:r>
            <a:r>
              <a:rPr sz="1500" b="1" dirty="0">
                <a:solidFill>
                  <a:srgbClr val="122547"/>
                </a:solidFill>
                <a:latin typeface="Times New Roman"/>
                <a:cs typeface="Times New Roman"/>
              </a:rPr>
              <a:t>аттестация</a:t>
            </a:r>
            <a:r>
              <a:rPr sz="1500" dirty="0">
                <a:latin typeface="Times New Roman"/>
                <a:cs typeface="Times New Roman"/>
              </a:rPr>
              <a:t>, в </a:t>
            </a:r>
            <a:r>
              <a:rPr sz="1500" spc="-15" dirty="0">
                <a:latin typeface="Times New Roman"/>
                <a:cs typeface="Times New Roman"/>
              </a:rPr>
              <a:t>пользу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изучения</a:t>
            </a:r>
            <a:r>
              <a:rPr sz="1500" spc="-5" dirty="0">
                <a:latin typeface="Times New Roman"/>
                <a:cs typeface="Times New Roman"/>
              </a:rPr>
              <a:t> иных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учебных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предметов,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том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  <a:hlinkClick r:id="rId3"/>
              </a:rPr>
              <a:t>числе</a:t>
            </a:r>
            <a:r>
              <a:rPr sz="1500" spc="-10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spc="-5" dirty="0">
                <a:latin typeface="Times New Roman"/>
                <a:cs typeface="Times New Roman"/>
                <a:hlinkClick r:id="rId3"/>
              </a:rPr>
              <a:t>на организацию </a:t>
            </a:r>
            <a:r>
              <a:rPr sz="1500" spc="-20" dirty="0">
                <a:latin typeface="Times New Roman"/>
                <a:cs typeface="Times New Roman"/>
                <a:hlinkClick r:id="rId3"/>
              </a:rPr>
              <a:t>углубленного</a:t>
            </a:r>
            <a:r>
              <a:rPr sz="1500" spc="5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spc="-10" dirty="0">
                <a:latin typeface="Times New Roman"/>
                <a:cs typeface="Times New Roman"/>
                <a:hlinkClick r:id="rId3"/>
              </a:rPr>
              <a:t>изучения отдельных</a:t>
            </a:r>
            <a:r>
              <a:rPr sz="1500" spc="-5" dirty="0">
                <a:latin typeface="Times New Roman"/>
                <a:cs typeface="Times New Roman"/>
                <a:hlinkClick r:id="rId3"/>
              </a:rPr>
              <a:t> учебных</a:t>
            </a:r>
            <a:r>
              <a:rPr sz="1500" spc="10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spc="-10" dirty="0">
                <a:latin typeface="Times New Roman"/>
                <a:cs typeface="Times New Roman"/>
                <a:hlinkClick r:id="rId3"/>
              </a:rPr>
              <a:t>предметов</a:t>
            </a:r>
            <a:r>
              <a:rPr sz="1500" spc="-20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dirty="0">
                <a:latin typeface="Times New Roman"/>
                <a:cs typeface="Times New Roman"/>
                <a:hlinkClick r:id="rId3"/>
              </a:rPr>
              <a:t>и профильное</a:t>
            </a:r>
            <a:r>
              <a:rPr sz="1500" spc="-25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spc="-15" dirty="0">
                <a:latin typeface="Times New Roman"/>
                <a:cs typeface="Times New Roman"/>
                <a:hlinkClick r:id="rId3"/>
              </a:rPr>
              <a:t>обучение </a:t>
            </a:r>
            <a:r>
              <a:rPr sz="1500" dirty="0">
                <a:latin typeface="Times New Roman"/>
                <a:cs typeface="Times New Roman"/>
                <a:hlinkClick r:id="rId3"/>
              </a:rPr>
              <a:t>(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часть</a:t>
            </a:r>
            <a:r>
              <a:rPr sz="1500" u="sng" spc="-2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6.2</a:t>
            </a:r>
            <a:r>
              <a:rPr sz="1500" u="sng" spc="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 </a:t>
            </a:r>
            <a:r>
              <a:rPr sz="15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статьи</a:t>
            </a:r>
            <a:endParaRPr sz="1500" dirty="0">
              <a:latin typeface="Times New Roman"/>
              <a:cs typeface="Times New Roman"/>
            </a:endParaRPr>
          </a:p>
          <a:p>
            <a:pPr marL="318770">
              <a:lnSpc>
                <a:spcPts val="1635"/>
              </a:lnSpc>
            </a:pP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12</a:t>
            </a:r>
            <a:r>
              <a:rPr sz="1500" spc="-20" dirty="0">
                <a:solidFill>
                  <a:srgbClr val="828282"/>
                </a:solidFill>
                <a:latin typeface="Times New Roman"/>
                <a:cs typeface="Times New Roman"/>
                <a:hlinkClick r:id="rId3"/>
              </a:rPr>
              <a:t> </a:t>
            </a:r>
            <a:r>
              <a:rPr sz="1500" spc="-10" dirty="0">
                <a:latin typeface="Times New Roman"/>
                <a:cs typeface="Times New Roman"/>
                <a:hlinkClick r:id="rId3"/>
              </a:rPr>
              <a:t>Федерального</a:t>
            </a:r>
            <a:r>
              <a:rPr sz="1500" spc="-5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spc="-20" dirty="0">
                <a:latin typeface="Times New Roman"/>
                <a:cs typeface="Times New Roman"/>
                <a:hlinkClick r:id="rId3"/>
              </a:rPr>
              <a:t>закона</a:t>
            </a:r>
            <a:r>
              <a:rPr sz="1500" spc="-25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dirty="0">
                <a:latin typeface="Times New Roman"/>
                <a:cs typeface="Times New Roman"/>
                <a:hlinkClick r:id="rId3"/>
              </a:rPr>
              <a:t>N</a:t>
            </a:r>
            <a:r>
              <a:rPr sz="1500" spc="-5" dirty="0">
                <a:latin typeface="Times New Roman"/>
                <a:cs typeface="Times New Roman"/>
                <a:hlinkClick r:id="rId3"/>
              </a:rPr>
              <a:t> </a:t>
            </a:r>
            <a:r>
              <a:rPr sz="1500" dirty="0">
                <a:latin typeface="Times New Roman"/>
                <a:cs typeface="Times New Roman"/>
                <a:hlinkClick r:id="rId3"/>
              </a:rPr>
              <a:t>273-ФЗ).</a:t>
            </a:r>
            <a:endParaRPr sz="1500" dirty="0">
              <a:latin typeface="Times New Roman"/>
              <a:cs typeface="Times New Roman"/>
            </a:endParaRPr>
          </a:p>
          <a:p>
            <a:pPr marL="318770" marR="20955" indent="-306705">
              <a:lnSpc>
                <a:spcPct val="94500"/>
              </a:lnSpc>
              <a:spcBef>
                <a:spcPts val="114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500" dirty="0">
                <a:latin typeface="Times New Roman"/>
                <a:cs typeface="Times New Roman"/>
              </a:rPr>
              <a:t>Вместе с </a:t>
            </a:r>
            <a:r>
              <a:rPr sz="1500" spc="-5" dirty="0">
                <a:latin typeface="Times New Roman"/>
                <a:cs typeface="Times New Roman"/>
              </a:rPr>
              <a:t>тем </a:t>
            </a:r>
            <a:r>
              <a:rPr sz="1500" spc="-15" dirty="0">
                <a:latin typeface="Times New Roman"/>
                <a:cs typeface="Times New Roman"/>
              </a:rPr>
              <a:t>согласно</a:t>
            </a:r>
            <a:r>
              <a:rPr sz="1500" spc="-1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5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части 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6.3 </a:t>
            </a:r>
            <a:r>
              <a:rPr sz="15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статьи </a:t>
            </a:r>
            <a:r>
              <a:rPr sz="15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12</a:t>
            </a:r>
            <a:r>
              <a:rPr sz="1500" dirty="0">
                <a:solidFill>
                  <a:srgbClr val="828282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Федерального </a:t>
            </a:r>
            <a:r>
              <a:rPr sz="1500" spc="-15" dirty="0">
                <a:latin typeface="Times New Roman"/>
                <a:cs typeface="Times New Roman"/>
              </a:rPr>
              <a:t>закона </a:t>
            </a:r>
            <a:r>
              <a:rPr sz="1500" dirty="0">
                <a:latin typeface="Times New Roman"/>
                <a:cs typeface="Times New Roman"/>
              </a:rPr>
              <a:t>N 273-ФЗ </a:t>
            </a:r>
            <a:r>
              <a:rPr sz="1500" spc="-10" dirty="0">
                <a:latin typeface="Times New Roman"/>
                <a:cs typeface="Times New Roman"/>
              </a:rPr>
              <a:t>образовательные </a:t>
            </a:r>
            <a:r>
              <a:rPr sz="1500" spc="-5" dirty="0">
                <a:latin typeface="Times New Roman"/>
                <a:cs typeface="Times New Roman"/>
              </a:rPr>
              <a:t>организации </a:t>
            </a:r>
            <a:r>
              <a:rPr sz="1500" dirty="0">
                <a:latin typeface="Times New Roman"/>
                <a:cs typeface="Times New Roman"/>
              </a:rPr>
              <a:t>в </a:t>
            </a:r>
            <a:r>
              <a:rPr sz="1500" spc="-15" dirty="0">
                <a:latin typeface="Times New Roman"/>
                <a:cs typeface="Times New Roman"/>
              </a:rPr>
              <a:t>обязательном </a:t>
            </a:r>
            <a:r>
              <a:rPr sz="1500" spc="-10" dirty="0">
                <a:latin typeface="Times New Roman"/>
                <a:cs typeface="Times New Roman"/>
              </a:rPr>
              <a:t>порядке </a:t>
            </a:r>
            <a:r>
              <a:rPr sz="1500" spc="-5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используют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федеральные</a:t>
            </a:r>
            <a:r>
              <a:rPr sz="1500" spc="2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рабочие</a:t>
            </a:r>
            <a:r>
              <a:rPr sz="1500" spc="-2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программы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по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учебным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предметам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"Русский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язык",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"Литературное</a:t>
            </a:r>
            <a:r>
              <a:rPr sz="1500" spc="-4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чтение"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"Окружающий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мир" </a:t>
            </a:r>
            <a:r>
              <a:rPr sz="1500" spc="-360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(начальное </a:t>
            </a:r>
            <a:r>
              <a:rPr sz="1500" spc="-5" dirty="0">
                <a:latin typeface="Times New Roman"/>
                <a:cs typeface="Times New Roman"/>
              </a:rPr>
              <a:t>общее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образование),</a:t>
            </a:r>
            <a:r>
              <a:rPr sz="1500" spc="-5" dirty="0">
                <a:latin typeface="Times New Roman"/>
                <a:cs typeface="Times New Roman"/>
              </a:rPr>
              <a:t> "Русский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язык",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"Литература",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"История",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"Обществознание",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20" dirty="0">
                <a:latin typeface="Times New Roman"/>
                <a:cs typeface="Times New Roman"/>
              </a:rPr>
              <a:t>"География"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"Основы</a:t>
            </a:r>
            <a:r>
              <a:rPr sz="1500" spc="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безопасности 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жизнедеятельности" </a:t>
            </a:r>
            <a:r>
              <a:rPr sz="1500" spc="5" dirty="0">
                <a:latin typeface="Times New Roman"/>
                <a:cs typeface="Times New Roman"/>
              </a:rPr>
              <a:t>(основное</a:t>
            </a:r>
            <a:r>
              <a:rPr sz="1500" spc="-2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общее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и </a:t>
            </a:r>
            <a:r>
              <a:rPr sz="1500" spc="-10" dirty="0">
                <a:latin typeface="Times New Roman"/>
                <a:cs typeface="Times New Roman"/>
              </a:rPr>
              <a:t>среднее</a:t>
            </a:r>
            <a:r>
              <a:rPr sz="1500" spc="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общее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образование),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dirty="0">
                <a:latin typeface="Times New Roman"/>
                <a:cs typeface="Times New Roman"/>
              </a:rPr>
              <a:t>в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том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числе</a:t>
            </a:r>
            <a:r>
              <a:rPr sz="1500" spc="15" dirty="0">
                <a:latin typeface="Times New Roman"/>
                <a:cs typeface="Times New Roman"/>
              </a:rPr>
              <a:t> </a:t>
            </a:r>
            <a:r>
              <a:rPr sz="1500" spc="-10" dirty="0">
                <a:latin typeface="Times New Roman"/>
                <a:cs typeface="Times New Roman"/>
              </a:rPr>
              <a:t>количество</a:t>
            </a:r>
            <a:r>
              <a:rPr sz="1500" spc="-15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часов,</a:t>
            </a:r>
            <a:r>
              <a:rPr sz="1500" spc="1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рекомендованных </a:t>
            </a:r>
            <a:r>
              <a:rPr sz="1500" spc="-5" dirty="0">
                <a:latin typeface="Times New Roman"/>
                <a:cs typeface="Times New Roman"/>
              </a:rPr>
              <a:t>на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15" dirty="0">
                <a:latin typeface="Times New Roman"/>
                <a:cs typeface="Times New Roman"/>
              </a:rPr>
              <a:t>изучение </a:t>
            </a:r>
            <a:r>
              <a:rPr sz="1500" spc="-10" dirty="0">
                <a:latin typeface="Times New Roman"/>
                <a:cs typeface="Times New Roman"/>
              </a:rPr>
              <a:t> указанных</a:t>
            </a:r>
            <a:r>
              <a:rPr sz="1500" dirty="0"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Times New Roman"/>
                <a:cs typeface="Times New Roman"/>
              </a:rPr>
              <a:t>учебных</a:t>
            </a:r>
            <a:r>
              <a:rPr sz="1500" spc="-10" dirty="0">
                <a:latin typeface="Times New Roman"/>
                <a:cs typeface="Times New Roman"/>
              </a:rPr>
              <a:t> </a:t>
            </a:r>
            <a:r>
              <a:rPr sz="1500" spc="-10" dirty="0" err="1">
                <a:latin typeface="Times New Roman"/>
                <a:cs typeface="Times New Roman"/>
              </a:rPr>
              <a:t>предметов</a:t>
            </a:r>
            <a:r>
              <a:rPr sz="1500" spc="-10" dirty="0" smtClean="0">
                <a:latin typeface="Times New Roman"/>
                <a:cs typeface="Times New Roman"/>
              </a:rPr>
              <a:t>.</a:t>
            </a:r>
            <a:r>
              <a:rPr lang="ru-RU" sz="1600" spc="-20" dirty="0" smtClean="0"/>
              <a:t> </a:t>
            </a:r>
            <a:endParaRPr sz="1500" dirty="0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23656" y="1042379"/>
            <a:ext cx="10668000" cy="881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8770" marR="20955" lvl="0" indent="-306705" algn="ctr">
              <a:lnSpc>
                <a:spcPct val="94500"/>
              </a:lnSpc>
              <a:spcBef>
                <a:spcPts val="1140"/>
              </a:spcBef>
              <a:buClr>
                <a:srgbClr val="4590B8"/>
              </a:buClr>
              <a:buSzPct val="90000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ДОЛЖНА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ОБРАЗОВАТЕЛЬНАЯ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ОРГАНИЗАЦИЯ ИСПОЛЬЗОВАТЬ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УЧЕБНЫЙ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СООТВЕТСТВУЮЩЕГО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УРОВНЯ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ОБРАЗОВАНИЯ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НЕИЗМЕННОМ ВИДЕ ИЛИ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МОЖЕТ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ВНОСИТЬ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НЕГО </a:t>
            </a:r>
            <a:r>
              <a:rPr lang="ru-RU" b="1" spc="-3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ИЗМЕНЕНИЯ?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659993" y="2424811"/>
            <a:ext cx="10727690" cy="31457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18770" marR="5080" indent="-306705">
              <a:lnSpc>
                <a:spcPct val="114999"/>
              </a:lnSpc>
              <a:spcBef>
                <a:spcPts val="100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dirty="0">
                <a:latin typeface="Times New Roman"/>
                <a:cs typeface="Times New Roman"/>
              </a:rPr>
              <a:t>В соответствии с</a:t>
            </a:r>
            <a:r>
              <a:rPr sz="1800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ФГОС </a:t>
            </a:r>
            <a:r>
              <a:rPr sz="18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2"/>
              </a:rPr>
              <a:t>НОО</a:t>
            </a:r>
            <a:r>
              <a:rPr sz="1800" spc="-5" dirty="0">
                <a:latin typeface="Times New Roman"/>
                <a:cs typeface="Times New Roman"/>
              </a:rPr>
              <a:t>,</a:t>
            </a:r>
            <a:r>
              <a:rPr sz="1800" spc="-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ФГОС </a:t>
            </a:r>
            <a:r>
              <a:rPr sz="1800" u="sng" spc="-5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3"/>
              </a:rPr>
              <a:t>ООО</a:t>
            </a:r>
            <a:r>
              <a:rPr sz="1800" spc="-5" dirty="0">
                <a:latin typeface="Times New Roman"/>
                <a:cs typeface="Times New Roman"/>
              </a:rPr>
              <a:t>,</a:t>
            </a:r>
            <a:r>
              <a:rPr sz="1800" spc="-5" dirty="0">
                <a:solidFill>
                  <a:srgbClr val="828282"/>
                </a:solidFill>
                <a:latin typeface="Times New Roman"/>
                <a:cs typeface="Times New Roman"/>
              </a:rPr>
              <a:t> </a:t>
            </a:r>
            <a:r>
              <a:rPr sz="1800" u="sng" spc="-10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ФГОС </a:t>
            </a:r>
            <a:r>
              <a:rPr sz="1800" u="sng" dirty="0">
                <a:solidFill>
                  <a:srgbClr val="828282"/>
                </a:solidFill>
                <a:uFill>
                  <a:solidFill>
                    <a:srgbClr val="828282"/>
                  </a:solidFill>
                </a:uFill>
                <a:latin typeface="Times New Roman"/>
                <a:cs typeface="Times New Roman"/>
                <a:hlinkClick r:id="rId4"/>
              </a:rPr>
              <a:t>СОО</a:t>
            </a:r>
            <a:r>
              <a:rPr sz="1800" dirty="0">
                <a:solidFill>
                  <a:srgbClr val="828282"/>
                </a:solidFill>
                <a:latin typeface="Times New Roman"/>
                <a:cs typeface="Times New Roman"/>
                <a:hlinkClick r:id="rId4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учебные </a:t>
            </a:r>
            <a:r>
              <a:rPr sz="1800" spc="-5" dirty="0">
                <a:latin typeface="Times New Roman"/>
                <a:cs typeface="Times New Roman"/>
              </a:rPr>
              <a:t>предметы </a:t>
            </a:r>
            <a:r>
              <a:rPr sz="1800" spc="-20" dirty="0">
                <a:latin typeface="Times New Roman"/>
                <a:cs typeface="Times New Roman"/>
              </a:rPr>
              <a:t>"Родной </a:t>
            </a:r>
            <a:r>
              <a:rPr sz="1800" dirty="0">
                <a:latin typeface="Times New Roman"/>
                <a:cs typeface="Times New Roman"/>
              </a:rPr>
              <a:t>язык", </a:t>
            </a:r>
            <a:r>
              <a:rPr sz="1800" spc="-5" dirty="0">
                <a:latin typeface="Times New Roman"/>
                <a:cs typeface="Times New Roman"/>
              </a:rPr>
              <a:t>"Литературное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чтение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на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родном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языке",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"Родная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литература"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являются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обязательными</a:t>
            </a:r>
            <a:r>
              <a:rPr sz="1800" dirty="0">
                <a:latin typeface="Times New Roman"/>
                <a:cs typeface="Times New Roman"/>
              </a:rPr>
              <a:t> для</a:t>
            </a:r>
            <a:r>
              <a:rPr sz="1800" spc="-5" dirty="0">
                <a:latin typeface="Times New Roman"/>
                <a:cs typeface="Times New Roman"/>
              </a:rPr>
              <a:t> изучения.</a:t>
            </a:r>
            <a:endParaRPr sz="1800" dirty="0">
              <a:latin typeface="Times New Roman"/>
              <a:cs typeface="Times New Roman"/>
            </a:endParaRPr>
          </a:p>
          <a:p>
            <a:pPr marL="318770" indent="-306705">
              <a:lnSpc>
                <a:spcPct val="100000"/>
              </a:lnSpc>
              <a:spcBef>
                <a:spcPts val="1425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5" dirty="0">
                <a:latin typeface="Times New Roman"/>
                <a:cs typeface="Times New Roman"/>
              </a:rPr>
              <a:t>При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этом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для</a:t>
            </a:r>
            <a:r>
              <a:rPr sz="1800" spc="-5" dirty="0">
                <a:latin typeface="Times New Roman"/>
                <a:cs typeface="Times New Roman"/>
              </a:rPr>
              <a:t> общеобразовательных организаций,</a:t>
            </a:r>
            <a:r>
              <a:rPr sz="1800" dirty="0">
                <a:latin typeface="Times New Roman"/>
                <a:cs typeface="Times New Roman"/>
              </a:rPr>
              <a:t> в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которых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25" dirty="0">
                <a:latin typeface="Times New Roman"/>
                <a:cs typeface="Times New Roman"/>
              </a:rPr>
              <a:t>языком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образования </a:t>
            </a:r>
            <a:r>
              <a:rPr sz="1800" dirty="0">
                <a:latin typeface="Times New Roman"/>
                <a:cs typeface="Times New Roman"/>
              </a:rPr>
              <a:t>является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русский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язык,</a:t>
            </a:r>
          </a:p>
          <a:p>
            <a:pPr marL="318770">
              <a:lnSpc>
                <a:spcPct val="100000"/>
              </a:lnSpc>
              <a:spcBef>
                <a:spcPts val="325"/>
              </a:spcBef>
            </a:pPr>
            <a:r>
              <a:rPr sz="1800" spc="-5" dirty="0">
                <a:latin typeface="Times New Roman"/>
                <a:cs typeface="Times New Roman"/>
              </a:rPr>
              <a:t>изучение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родного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языка</a:t>
            </a:r>
            <a:r>
              <a:rPr sz="1800" dirty="0">
                <a:latin typeface="Times New Roman"/>
                <a:cs typeface="Times New Roman"/>
              </a:rPr>
              <a:t> и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родной </a:t>
            </a:r>
            <a:r>
              <a:rPr sz="1800" spc="-5" dirty="0">
                <a:latin typeface="Times New Roman"/>
                <a:cs typeface="Times New Roman"/>
              </a:rPr>
              <a:t>литературы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из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числа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20" dirty="0">
                <a:latin typeface="Times New Roman"/>
                <a:cs typeface="Times New Roman"/>
              </a:rPr>
              <a:t>языков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народов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Российской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Федерации,</a:t>
            </a:r>
            <a:endParaRPr sz="1800" dirty="0">
              <a:latin typeface="Times New Roman"/>
              <a:cs typeface="Times New Roman"/>
            </a:endParaRPr>
          </a:p>
          <a:p>
            <a:pPr marL="318770" marR="94615">
              <a:lnSpc>
                <a:spcPct val="114999"/>
              </a:lnSpc>
            </a:pPr>
            <a:r>
              <a:rPr sz="1800" spc="-10" dirty="0">
                <a:latin typeface="Times New Roman"/>
                <a:cs typeface="Times New Roman"/>
              </a:rPr>
              <a:t>государственных </a:t>
            </a:r>
            <a:r>
              <a:rPr sz="1800" spc="-20" dirty="0">
                <a:latin typeface="Times New Roman"/>
                <a:cs typeface="Times New Roman"/>
              </a:rPr>
              <a:t>языков </a:t>
            </a:r>
            <a:r>
              <a:rPr sz="1800" spc="-5" dirty="0">
                <a:latin typeface="Times New Roman"/>
                <a:cs typeface="Times New Roman"/>
              </a:rPr>
              <a:t>республик </a:t>
            </a:r>
            <a:r>
              <a:rPr sz="1800" spc="-15" dirty="0">
                <a:latin typeface="Times New Roman"/>
                <a:cs typeface="Times New Roman"/>
              </a:rPr>
              <a:t>Российской </a:t>
            </a:r>
            <a:r>
              <a:rPr sz="1800" spc="-5" dirty="0">
                <a:latin typeface="Times New Roman"/>
                <a:cs typeface="Times New Roman"/>
              </a:rPr>
              <a:t>Федерации </a:t>
            </a:r>
            <a:r>
              <a:rPr sz="1800" spc="5" dirty="0">
                <a:latin typeface="Times New Roman"/>
                <a:cs typeface="Times New Roman"/>
              </a:rPr>
              <a:t>осуществляется </a:t>
            </a:r>
            <a:r>
              <a:rPr sz="1800" spc="-5" dirty="0">
                <a:latin typeface="Times New Roman"/>
                <a:cs typeface="Times New Roman"/>
              </a:rPr>
              <a:t>при наличии возможностей </a:t>
            </a:r>
            <a:r>
              <a:rPr sz="1800" dirty="0">
                <a:latin typeface="Times New Roman"/>
                <a:cs typeface="Times New Roman"/>
              </a:rPr>
              <a:t>и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по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заявлению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обучающихся,</a:t>
            </a:r>
            <a:r>
              <a:rPr sz="1800" spc="-10" dirty="0">
                <a:latin typeface="Times New Roman"/>
                <a:cs typeface="Times New Roman"/>
              </a:rPr>
              <a:t> родителей </a:t>
            </a:r>
            <a:r>
              <a:rPr sz="1800" spc="-15" dirty="0">
                <a:latin typeface="Times New Roman"/>
                <a:cs typeface="Times New Roman"/>
              </a:rPr>
              <a:t>(законных</a:t>
            </a:r>
            <a:r>
              <a:rPr sz="1800" spc="3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представителей)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несовершеннолетних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обучающихся.</a:t>
            </a:r>
            <a:endParaRPr sz="1800" dirty="0">
              <a:latin typeface="Times New Roman"/>
              <a:cs typeface="Times New Roman"/>
            </a:endParaRPr>
          </a:p>
          <a:p>
            <a:pPr marL="318770" marR="218440" indent="-306705">
              <a:lnSpc>
                <a:spcPct val="115100"/>
              </a:lnSpc>
              <a:spcBef>
                <a:spcPts val="1105"/>
              </a:spcBef>
              <a:buClr>
                <a:srgbClr val="4590B8"/>
              </a:buClr>
              <a:buSzPct val="91666"/>
              <a:buFont typeface="Cambria"/>
              <a:buChar char="◾"/>
              <a:tabLst>
                <a:tab pos="318770" algn="l"/>
                <a:tab pos="319405" algn="l"/>
              </a:tabLst>
            </a:pPr>
            <a:r>
              <a:rPr sz="1800" spc="-5" dirty="0">
                <a:latin typeface="Times New Roman"/>
                <a:cs typeface="Times New Roman"/>
              </a:rPr>
              <a:t>Федеральные </a:t>
            </a:r>
            <a:r>
              <a:rPr sz="1800" dirty="0">
                <a:latin typeface="Times New Roman"/>
                <a:cs typeface="Times New Roman"/>
              </a:rPr>
              <a:t>учебные </a:t>
            </a:r>
            <a:r>
              <a:rPr sz="1800" spc="-5" dirty="0">
                <a:latin typeface="Times New Roman"/>
                <a:cs typeface="Times New Roman"/>
              </a:rPr>
              <a:t>планы учитывают </a:t>
            </a:r>
            <a:r>
              <a:rPr sz="1800" spc="-10" dirty="0">
                <a:latin typeface="Times New Roman"/>
                <a:cs typeface="Times New Roman"/>
              </a:rPr>
              <a:t>как </a:t>
            </a:r>
            <a:r>
              <a:rPr sz="1800" spc="-5" dirty="0">
                <a:latin typeface="Times New Roman"/>
                <a:cs typeface="Times New Roman"/>
              </a:rPr>
              <a:t>возможность изучения </a:t>
            </a:r>
            <a:r>
              <a:rPr sz="1800" spc="-10" dirty="0">
                <a:latin typeface="Times New Roman"/>
                <a:cs typeface="Times New Roman"/>
              </a:rPr>
              <a:t>предметов </a:t>
            </a:r>
            <a:r>
              <a:rPr sz="1800" spc="-20" dirty="0">
                <a:latin typeface="Times New Roman"/>
                <a:cs typeface="Times New Roman"/>
              </a:rPr>
              <a:t>"Родной </a:t>
            </a:r>
            <a:r>
              <a:rPr sz="1800" spc="-5" dirty="0">
                <a:latin typeface="Times New Roman"/>
                <a:cs typeface="Times New Roman"/>
              </a:rPr>
              <a:t>язык", 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"Литературное чтение на </a:t>
            </a:r>
            <a:r>
              <a:rPr sz="1800" spc="-20" dirty="0">
                <a:latin typeface="Times New Roman"/>
                <a:cs typeface="Times New Roman"/>
              </a:rPr>
              <a:t>родном </a:t>
            </a:r>
            <a:r>
              <a:rPr sz="1800" spc="-10" dirty="0">
                <a:latin typeface="Times New Roman"/>
                <a:cs typeface="Times New Roman"/>
              </a:rPr>
              <a:t>языке", </a:t>
            </a:r>
            <a:r>
              <a:rPr sz="1800" spc="-20" dirty="0">
                <a:latin typeface="Times New Roman"/>
                <a:cs typeface="Times New Roman"/>
              </a:rPr>
              <a:t>"Родная </a:t>
            </a:r>
            <a:r>
              <a:rPr sz="1800" spc="-5" dirty="0">
                <a:latin typeface="Times New Roman"/>
                <a:cs typeface="Times New Roman"/>
              </a:rPr>
              <a:t>литература", </a:t>
            </a:r>
            <a:r>
              <a:rPr sz="1800" spc="5" dirty="0">
                <a:latin typeface="Times New Roman"/>
                <a:cs typeface="Times New Roman"/>
              </a:rPr>
              <a:t>так </a:t>
            </a:r>
            <a:r>
              <a:rPr sz="1800" dirty="0">
                <a:latin typeface="Times New Roman"/>
                <a:cs typeface="Times New Roman"/>
              </a:rPr>
              <a:t>и отсутствие потребности в </a:t>
            </a:r>
            <a:r>
              <a:rPr sz="1800" spc="-5" dirty="0">
                <a:latin typeface="Times New Roman"/>
                <a:cs typeface="Times New Roman"/>
              </a:rPr>
              <a:t>изучении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указанных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spc="-10" dirty="0">
                <a:latin typeface="Times New Roman"/>
                <a:cs typeface="Times New Roman"/>
              </a:rPr>
              <a:t>предметов.</a:t>
            </a:r>
            <a:endParaRPr sz="1800" dirty="0">
              <a:latin typeface="Times New Roman"/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51854" y="762000"/>
            <a:ext cx="1054140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31775" marR="264160" lvl="0"/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НУЖНО</a:t>
            </a:r>
            <a:r>
              <a:rPr lang="ru-RU" b="1" spc="-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ИХ</a:t>
            </a:r>
            <a:r>
              <a:rPr lang="ru-RU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ВКЛЮЧАТЬ</a:t>
            </a:r>
            <a:r>
              <a:rPr lang="ru-RU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-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УЧЕБНЫЙ</a:t>
            </a:r>
            <a:r>
              <a:rPr lang="ru-RU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УЧЕБНЫЕ</a:t>
            </a:r>
            <a:r>
              <a:rPr lang="ru-RU" b="1" spc="4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ПРЕДМЕТЫ</a:t>
            </a:r>
            <a:r>
              <a:rPr lang="ru-RU" b="1" spc="5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"РОДНОЙ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ЯЗЫК",</a:t>
            </a:r>
            <a:r>
              <a:rPr lang="ru-RU" b="1" spc="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"ЛИТЕРАТУРНОЕ</a:t>
            </a:r>
            <a:r>
              <a:rPr lang="ru-RU" b="1" spc="-1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ЧТЕНИЕ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РОДНОМ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ЯЗЫКЕ",</a:t>
            </a:r>
            <a:r>
              <a:rPr lang="ru-RU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"РОДНАЯ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ЛИТЕРАТУРА"</a:t>
            </a:r>
            <a:r>
              <a:rPr lang="ru-RU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КАКИХ</a:t>
            </a:r>
            <a:r>
              <a:rPr lang="ru-RU" b="1" spc="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КЛАССАХ?</a:t>
            </a:r>
            <a:r>
              <a:rPr lang="ru-RU" b="1" spc="-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СОХРАНЯЮТСЯ</a:t>
            </a:r>
            <a:r>
              <a:rPr lang="ru-RU" b="1" spc="-4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</a:t>
            </a:r>
            <a:r>
              <a:rPr lang="ru-RU" b="1" spc="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ПРЕДМЕТЫ</a:t>
            </a:r>
            <a:r>
              <a:rPr lang="ru-RU" b="1" spc="6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"РОДНОЙ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ЯЗЫК"</a:t>
            </a:r>
            <a:r>
              <a:rPr lang="ru-RU" b="1" spc="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"РОДНАЯ</a:t>
            </a:r>
            <a:r>
              <a:rPr lang="ru-RU" b="1" spc="-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ЛИТЕРАТУРА"</a:t>
            </a:r>
            <a:r>
              <a:rPr lang="ru-RU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b="1" spc="-2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УЧЕБНОМ</a:t>
            </a:r>
            <a:r>
              <a:rPr lang="ru-RU" b="1" spc="6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ПЛАНЕ</a:t>
            </a:r>
            <a:r>
              <a:rPr lang="ru-RU" b="1" spc="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ПРОФИЛЬНЫХ</a:t>
            </a:r>
            <a:r>
              <a:rPr lang="ru-RU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КЛАССОВ</a:t>
            </a:r>
            <a:r>
              <a:rPr lang="ru-RU" b="1" spc="3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r>
              <a:rPr lang="ru-RU" b="1" spc="-3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УРОВНЕ</a:t>
            </a: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15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СРЕДНЕГО ОБЩЕГО ОБРАЗОВАНИЯ?</a:t>
            </a:r>
            <a:endParaRPr lang="ru-RU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</TotalTime>
  <Words>2132</Words>
  <Application>Microsoft Office PowerPoint</Application>
  <PresentationFormat>Произвольный</PresentationFormat>
  <Paragraphs>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         ВВЕДЕНИЕ ОБНОВЛЁННЫХ ФГОС  И ФООП  В 2023-2024 УЧЕБНОМ ГОДУ ОБЗОР МЕТОДИЧЕСКИХ РЕКОМЕНДАЦИЙ МИНПРОСВЕЩЕНИЯ РОССИИ  (ПИСЬМО ОТ 22.05.2023 N 03-870)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КАКИЕ РАЗДЕЛЫ ФООП ЯВЛЯЮТСЯ ОБЯЗАТЕЛЬНЫМИ  ДЛЯ НЕПОСРЕДСТВЕННОГО ПРИМЕНЕНИЯ   ОБРАЗОВАТЕЛЬНОЙ ОРГАНИЗАЦИЕЙ? </vt:lpstr>
      <vt:lpstr>Презентация PowerPoint</vt:lpstr>
      <vt:lpstr>Презентация PowerPoint</vt:lpstr>
      <vt:lpstr>Презентация PowerPoint</vt:lpstr>
      <vt:lpstr>УЧЕБНЫЙ ПРЕДМЕТ "ВЕРОЯТНОСТЬ И СТАТИСТИКА" ВВОДИТСЯ ТОЛЬКО В 7 КЛАССЕ ИЛИ СРАЗУ В 7, 8, 9  КЛАССАХ?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обновлённых ФГОС в 2023-2024 учебном году</dc:title>
  <dc:creator>Admin</dc:creator>
  <cp:lastModifiedBy>1</cp:lastModifiedBy>
  <cp:revision>2</cp:revision>
  <dcterms:created xsi:type="dcterms:W3CDTF">2023-10-04T09:26:33Z</dcterms:created>
  <dcterms:modified xsi:type="dcterms:W3CDTF">2023-10-04T09:38:50Z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2023-06-26T00:00:00Z</vt:filetime>
  </property>
  <property fmtid="{D5CDD505-2E9C-101B-9397-08002B2CF9AE}" pid="3" name="Creator">
    <vt:lpwstr>Microsoft® PowerPoint® 2019</vt:lpwstr>
  </property>
  <property fmtid="{D5CDD505-2E9C-101B-9397-08002B2CF9AE}" pid="4" name="LastSaved">
    <vt:filetime>2023-10-04T00:00:00Z</vt:filetime>
  </property>
</Properties>
</file>